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13" r:id="rId1"/>
  </p:sldMasterIdLst>
  <p:notesMasterIdLst>
    <p:notesMasterId r:id="rId19"/>
  </p:notesMasterIdLst>
  <p:sldIdLst>
    <p:sldId id="256" r:id="rId2"/>
    <p:sldId id="257" r:id="rId3"/>
    <p:sldId id="276" r:id="rId4"/>
    <p:sldId id="279" r:id="rId5"/>
    <p:sldId id="280" r:id="rId6"/>
    <p:sldId id="270" r:id="rId7"/>
    <p:sldId id="271" r:id="rId8"/>
    <p:sldId id="272" r:id="rId9"/>
    <p:sldId id="277" r:id="rId10"/>
    <p:sldId id="273" r:id="rId11"/>
    <p:sldId id="274" r:id="rId12"/>
    <p:sldId id="281" r:id="rId13"/>
    <p:sldId id="275" r:id="rId14"/>
    <p:sldId id="284" r:id="rId15"/>
    <p:sldId id="286" r:id="rId16"/>
    <p:sldId id="283" r:id="rId17"/>
    <p:sldId id="28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2D7C"/>
    <a:srgbClr val="9A18A8"/>
    <a:srgbClr val="D0009A"/>
    <a:srgbClr val="F33939"/>
    <a:srgbClr val="FF3399"/>
    <a:srgbClr val="007A37"/>
    <a:srgbClr val="980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00" autoAdjust="0"/>
    <p:restoredTop sz="73297" autoAdjust="0"/>
  </p:normalViewPr>
  <p:slideViewPr>
    <p:cSldViewPr snapToGrid="0">
      <p:cViewPr>
        <p:scale>
          <a:sx n="125" d="100"/>
          <a:sy n="125" d="100"/>
        </p:scale>
        <p:origin x="90" y="-174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10" d="100"/>
          <a:sy n="110" d="100"/>
        </p:scale>
        <p:origin x="3348" y="-1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Far North District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D49-4592-872C-D55CC0E43B0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D49-4592-872C-D55CC0E43B0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D49-4592-872C-D55CC0E43B0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D49-4592-872C-D55CC0E43B0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D49-4592-872C-D55CC0E43B0E}"/>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D49-4592-872C-D55CC0E43B0E}"/>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D49-4592-872C-D55CC0E43B0E}"/>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D49-4592-872C-D55CC0E43B0E}"/>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D49-4592-872C-D55CC0E43B0E}"/>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D49-4592-872C-D55CC0E43B0E}"/>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D49-4592-872C-D55CC0E43B0E}"/>
              </c:ext>
            </c:extLst>
          </c:dPt>
          <c:cat>
            <c:strRef>
              <c:f>Sheet1!$A$2:$A$12</c:f>
              <c:strCache>
                <c:ptCount val="11"/>
                <c:pt idx="0">
                  <c:v>01</c:v>
                </c:pt>
                <c:pt idx="1">
                  <c:v>02</c:v>
                </c:pt>
                <c:pt idx="2">
                  <c:v>03</c:v>
                </c:pt>
                <c:pt idx="3">
                  <c:v>04</c:v>
                </c:pt>
                <c:pt idx="4">
                  <c:v>05</c:v>
                </c:pt>
                <c:pt idx="5">
                  <c:v>06</c:v>
                </c:pt>
                <c:pt idx="6">
                  <c:v>07</c:v>
                </c:pt>
                <c:pt idx="7">
                  <c:v>08</c:v>
                </c:pt>
                <c:pt idx="8">
                  <c:v>09</c:v>
                </c:pt>
                <c:pt idx="9">
                  <c:v>10</c:v>
                </c:pt>
                <c:pt idx="10">
                  <c:v>15</c:v>
                </c:pt>
              </c:strCache>
            </c:strRef>
          </c:cat>
          <c:val>
            <c:numRef>
              <c:f>Sheet1!$B$2:$B$12</c:f>
              <c:numCache>
                <c:formatCode>General</c:formatCode>
                <c:ptCount val="11"/>
                <c:pt idx="0">
                  <c:v>0.17</c:v>
                </c:pt>
                <c:pt idx="1">
                  <c:v>0.11</c:v>
                </c:pt>
                <c:pt idx="2">
                  <c:v>0.48</c:v>
                </c:pt>
                <c:pt idx="3">
                  <c:v>0.11</c:v>
                </c:pt>
                <c:pt idx="4">
                  <c:v>0.04</c:v>
                </c:pt>
                <c:pt idx="5">
                  <c:v>2E-3</c:v>
                </c:pt>
                <c:pt idx="6">
                  <c:v>1E-3</c:v>
                </c:pt>
                <c:pt idx="7">
                  <c:v>0.01</c:v>
                </c:pt>
                <c:pt idx="8">
                  <c:v>0.01</c:v>
                </c:pt>
                <c:pt idx="9">
                  <c:v>0.06</c:v>
                </c:pt>
                <c:pt idx="10">
                  <c:v>0.01</c:v>
                </c:pt>
              </c:numCache>
            </c:numRef>
          </c:val>
          <c:extLst>
            <c:ext xmlns:c16="http://schemas.microsoft.com/office/drawing/2014/chart" uri="{C3380CC4-5D6E-409C-BE32-E72D297353CC}">
              <c16:uniqueId val="{00000016-FD49-4592-872C-D55CC0E43B0E}"/>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89690506010738225"/>
          <c:y val="0.1849358154691442"/>
          <c:w val="0.10309493989261773"/>
          <c:h val="0.7334735049314916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38F56-9498-4D9B-B07E-30EC63969E81}" type="datetimeFigureOut">
              <a:rPr lang="en-NZ" smtClean="0"/>
              <a:t>18/02/2016</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041736-258A-4B27-B650-20FFC783399F}" type="slidenum">
              <a:rPr lang="en-NZ" smtClean="0"/>
              <a:t>‹#›</a:t>
            </a:fld>
            <a:endParaRPr lang="en-NZ"/>
          </a:p>
        </p:txBody>
      </p:sp>
    </p:spTree>
    <p:extLst>
      <p:ext uri="{BB962C8B-B14F-4D97-AF65-F5344CB8AC3E}">
        <p14:creationId xmlns:p14="http://schemas.microsoft.com/office/powerpoint/2010/main" val="2788769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Statistical_dispersio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Simple </a:t>
            </a:r>
            <a:r>
              <a:rPr lang="en-NZ" dirty="0" smtClean="0"/>
              <a:t>introduction</a:t>
            </a:r>
          </a:p>
          <a:p>
            <a:pPr marL="0" marR="0" indent="0" algn="l" defTabSz="914400" rtl="0" eaLnBrk="1" fontAlgn="auto" latinLnBrk="0" hangingPunct="1">
              <a:lnSpc>
                <a:spcPct val="100000"/>
              </a:lnSpc>
              <a:spcBef>
                <a:spcPts val="0"/>
              </a:spcBef>
              <a:spcAft>
                <a:spcPts val="0"/>
              </a:spcAft>
              <a:buClrTx/>
              <a:buSzTx/>
              <a:buFontTx/>
              <a:buNone/>
              <a:tabLst/>
              <a:defRPr/>
            </a:pPr>
            <a:r>
              <a:rPr lang="en-NZ" dirty="0" smtClean="0"/>
              <a:t>Time: 30 sec</a:t>
            </a:r>
          </a:p>
          <a:p>
            <a:pPr marL="0" marR="0" indent="0" algn="l" defTabSz="914400" rtl="0" eaLnBrk="1" fontAlgn="auto" latinLnBrk="0" hangingPunct="1">
              <a:lnSpc>
                <a:spcPct val="100000"/>
              </a:lnSpc>
              <a:spcBef>
                <a:spcPts val="0"/>
              </a:spcBef>
              <a:spcAft>
                <a:spcPts val="0"/>
              </a:spcAft>
              <a:buClrTx/>
              <a:buSzTx/>
              <a:buFontTx/>
              <a:buNone/>
              <a:tabLst/>
              <a:defRPr/>
            </a:pPr>
            <a:endParaRPr lang="en-NZ" dirty="0" smtClean="0"/>
          </a:p>
          <a:p>
            <a:endParaRPr lang="en-NZ" dirty="0" smtClean="0"/>
          </a:p>
          <a:p>
            <a:r>
              <a:rPr lang="en-NZ" dirty="0" smtClean="0"/>
              <a:t>Last updated</a:t>
            </a:r>
            <a:r>
              <a:rPr lang="en-NZ" baseline="0" dirty="0" smtClean="0"/>
              <a:t> on 18/2/16</a:t>
            </a:r>
          </a:p>
          <a:p>
            <a:r>
              <a:rPr lang="en-NZ" smtClean="0"/>
              <a:t>At </a:t>
            </a:r>
            <a:r>
              <a:rPr lang="en-NZ" smtClean="0"/>
              <a:t>10.01am</a:t>
            </a:r>
            <a:endParaRPr lang="en-NZ" dirty="0" smtClean="0"/>
          </a:p>
          <a:p>
            <a:endParaRPr lang="id-ID" dirty="0"/>
          </a:p>
        </p:txBody>
      </p:sp>
      <p:sp>
        <p:nvSpPr>
          <p:cNvPr id="4" name="Slide Number Placeholder 3"/>
          <p:cNvSpPr>
            <a:spLocks noGrp="1"/>
          </p:cNvSpPr>
          <p:nvPr>
            <p:ph type="sldNum" sz="quarter" idx="10"/>
          </p:nvPr>
        </p:nvSpPr>
        <p:spPr/>
        <p:txBody>
          <a:bodyPr/>
          <a:lstStyle/>
          <a:p>
            <a:fld id="{E9041736-258A-4B27-B650-20FFC783399F}" type="slidenum">
              <a:rPr lang="en-NZ" smtClean="0"/>
              <a:t>1</a:t>
            </a:fld>
            <a:endParaRPr lang="en-NZ"/>
          </a:p>
        </p:txBody>
      </p:sp>
    </p:spTree>
    <p:extLst>
      <p:ext uri="{BB962C8B-B14F-4D97-AF65-F5344CB8AC3E}">
        <p14:creationId xmlns:p14="http://schemas.microsoft.com/office/powerpoint/2010/main" val="3202763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Time: 2min</a:t>
            </a:r>
          </a:p>
          <a:p>
            <a:r>
              <a:rPr lang="en-NZ" dirty="0" smtClean="0"/>
              <a:t>14.30</a:t>
            </a:r>
          </a:p>
          <a:p>
            <a:r>
              <a:rPr lang="en-NZ" dirty="0" smtClean="0"/>
              <a:t>Tech:</a:t>
            </a:r>
          </a:p>
          <a:p>
            <a:pPr marL="171450" indent="-171450">
              <a:buFont typeface="Arial" panose="020B0604020202020204" pitchFamily="34" charset="0"/>
              <a:buChar char="•"/>
            </a:pPr>
            <a:r>
              <a:rPr lang="en-NZ" dirty="0" smtClean="0"/>
              <a:t>Assigning colours to TA</a:t>
            </a:r>
            <a:r>
              <a:rPr lang="en-NZ" baseline="0" dirty="0" smtClean="0"/>
              <a:t> by the percentages of specific mean</a:t>
            </a:r>
            <a:endParaRPr lang="en-NZ" dirty="0" smtClean="0"/>
          </a:p>
          <a:p>
            <a:pPr marL="171450" indent="-171450">
              <a:buFont typeface="Arial" panose="020B0604020202020204" pitchFamily="34" charset="0"/>
              <a:buChar char="•"/>
            </a:pPr>
            <a:r>
              <a:rPr lang="en-NZ" dirty="0" smtClean="0"/>
              <a:t>Plot the map in</a:t>
            </a:r>
            <a:r>
              <a:rPr lang="en-NZ" baseline="0" dirty="0" smtClean="0"/>
              <a:t> TA with assigned colours</a:t>
            </a:r>
          </a:p>
          <a:p>
            <a:pPr marL="171450" indent="-171450">
              <a:buFont typeface="Arial" panose="020B0604020202020204" pitchFamily="34" charset="0"/>
              <a:buChar char="•"/>
            </a:pPr>
            <a:r>
              <a:rPr lang="en-NZ" baseline="0" dirty="0" smtClean="0"/>
              <a:t>Legend</a:t>
            </a:r>
          </a:p>
          <a:p>
            <a:pPr marL="171450" indent="-171450">
              <a:buFont typeface="Arial" panose="020B0604020202020204" pitchFamily="34" charset="0"/>
              <a:buChar char="•"/>
            </a:pPr>
            <a:r>
              <a:rPr lang="en-NZ" baseline="0" dirty="0" smtClean="0"/>
              <a:t>interval</a:t>
            </a:r>
            <a:endParaRPr lang="en-NZ" dirty="0"/>
          </a:p>
          <a:p>
            <a:r>
              <a:rPr lang="en-NZ" dirty="0"/>
              <a:t>Stat: </a:t>
            </a:r>
            <a:endParaRPr lang="en-NZ" dirty="0" smtClean="0"/>
          </a:p>
          <a:p>
            <a:pPr marL="171450" indent="-171450">
              <a:buFont typeface="Arial" panose="020B0604020202020204" pitchFamily="34" charset="0"/>
              <a:buChar char="•"/>
            </a:pPr>
            <a:r>
              <a:rPr lang="en-NZ" dirty="0" smtClean="0"/>
              <a:t>Compare</a:t>
            </a:r>
            <a:r>
              <a:rPr lang="en-NZ" baseline="0" dirty="0" smtClean="0"/>
              <a:t> to the initial map in slide 6, it’s easier to identify the difference of </a:t>
            </a:r>
            <a:r>
              <a:rPr lang="en-NZ" baseline="0" dirty="0"/>
              <a:t>TA by </a:t>
            </a:r>
            <a:r>
              <a:rPr lang="en-NZ" baseline="0" dirty="0" smtClean="0"/>
              <a:t>colours (visualization)</a:t>
            </a:r>
          </a:p>
          <a:p>
            <a:pPr marL="171450" indent="-171450">
              <a:buFont typeface="Arial" panose="020B0604020202020204" pitchFamily="34" charset="0"/>
              <a:buChar char="•"/>
            </a:pPr>
            <a:r>
              <a:rPr lang="en-NZ" baseline="0" dirty="0" smtClean="0"/>
              <a:t>Correlation is only valid in terms of physical locations</a:t>
            </a:r>
          </a:p>
          <a:p>
            <a:pPr marL="171450" indent="-171450">
              <a:buFont typeface="Arial" panose="020B0604020202020204" pitchFamily="34" charset="0"/>
              <a:buChar char="•"/>
            </a:pPr>
            <a:endParaRPr lang="en-NZ" baseline="0" dirty="0" smtClean="0"/>
          </a:p>
          <a:p>
            <a:pPr marL="171450" indent="-171450">
              <a:buFont typeface="Arial" panose="020B0604020202020204" pitchFamily="34" charset="0"/>
              <a:buChar char="•"/>
            </a:pPr>
            <a:endParaRPr lang="en-NZ" dirty="0"/>
          </a:p>
        </p:txBody>
      </p:sp>
      <p:sp>
        <p:nvSpPr>
          <p:cNvPr id="4" name="Slide Number Placeholder 3"/>
          <p:cNvSpPr>
            <a:spLocks noGrp="1"/>
          </p:cNvSpPr>
          <p:nvPr>
            <p:ph type="sldNum" sz="quarter" idx="10"/>
          </p:nvPr>
        </p:nvSpPr>
        <p:spPr/>
        <p:txBody>
          <a:bodyPr/>
          <a:lstStyle/>
          <a:p>
            <a:fld id="{E9041736-258A-4B27-B650-20FFC783399F}" type="slidenum">
              <a:rPr lang="en-NZ" smtClean="0"/>
              <a:t>10</a:t>
            </a:fld>
            <a:endParaRPr lang="en-NZ"/>
          </a:p>
        </p:txBody>
      </p:sp>
    </p:spTree>
    <p:extLst>
      <p:ext uri="{BB962C8B-B14F-4D97-AF65-F5344CB8AC3E}">
        <p14:creationId xmlns:p14="http://schemas.microsoft.com/office/powerpoint/2010/main" val="2288816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Time: 1.5min</a:t>
            </a:r>
          </a:p>
          <a:p>
            <a:r>
              <a:rPr lang="en-NZ" dirty="0" smtClean="0"/>
              <a:t>16.00</a:t>
            </a:r>
          </a:p>
          <a:p>
            <a:r>
              <a:rPr lang="en-NZ" dirty="0" smtClean="0"/>
              <a:t>STAT:</a:t>
            </a:r>
          </a:p>
          <a:p>
            <a:pPr marL="171450" indent="-171450">
              <a:buFont typeface="Arial" panose="020B0604020202020204" pitchFamily="34" charset="0"/>
              <a:buChar char="•"/>
            </a:pPr>
            <a:r>
              <a:rPr lang="en-NZ" dirty="0" smtClean="0"/>
              <a:t>Initial concept is using the matrix to contain the data (TA names as values, x and y positions are the ranks).</a:t>
            </a:r>
            <a:r>
              <a:rPr lang="en-NZ" baseline="0" dirty="0" smtClean="0"/>
              <a:t> Users would be able to see if the TA tend to use one mean more than another.</a:t>
            </a:r>
          </a:p>
          <a:p>
            <a:pPr marL="171450" indent="-171450">
              <a:buFont typeface="Arial" panose="020B0604020202020204" pitchFamily="34" charset="0"/>
              <a:buChar char="•"/>
            </a:pPr>
            <a:r>
              <a:rPr lang="en-NZ" baseline="0" dirty="0" smtClean="0"/>
              <a:t>However, given the number of the TA in this project (67), they can’t fit in one page and scrolling is required. Cons is users don’t have so much patience (</a:t>
            </a:r>
            <a:r>
              <a:rPr lang="en-NZ" baseline="0" dirty="0" err="1" smtClean="0"/>
              <a:t>cuz</a:t>
            </a:r>
            <a:r>
              <a:rPr lang="en-NZ" baseline="0" dirty="0" smtClean="0"/>
              <a:t> even myself didn’t read the table in details). So idea was abandoned.</a:t>
            </a:r>
            <a:endParaRPr lang="en-NZ" dirty="0" smtClean="0"/>
          </a:p>
          <a:p>
            <a:endParaRPr lang="en-NZ" dirty="0" smtClean="0"/>
          </a:p>
          <a:p>
            <a:r>
              <a:rPr lang="en-NZ" dirty="0" smtClean="0"/>
              <a:t>TECH:</a:t>
            </a:r>
          </a:p>
          <a:p>
            <a:pPr marL="171450" indent="-171450">
              <a:buFont typeface="Arial" panose="020B0604020202020204" pitchFamily="34" charset="0"/>
              <a:buChar char="•"/>
            </a:pPr>
            <a:r>
              <a:rPr lang="en-NZ" dirty="0" smtClean="0"/>
              <a:t>Rank</a:t>
            </a:r>
            <a:r>
              <a:rPr lang="en-NZ" baseline="0" dirty="0" smtClean="0"/>
              <a:t> the percentages in each mean in ascending order</a:t>
            </a:r>
          </a:p>
          <a:p>
            <a:pPr marL="171450" indent="-171450">
              <a:buFont typeface="Arial" panose="020B0604020202020204" pitchFamily="34" charset="0"/>
              <a:buChar char="•"/>
            </a:pPr>
            <a:r>
              <a:rPr lang="en-NZ" baseline="0" dirty="0" smtClean="0"/>
              <a:t>The positions of means would determine the TA positions in matrix</a:t>
            </a:r>
            <a:endParaRPr lang="en-NZ" dirty="0" smtClean="0"/>
          </a:p>
          <a:p>
            <a:endParaRPr lang="en-NZ" dirty="0"/>
          </a:p>
        </p:txBody>
      </p:sp>
      <p:sp>
        <p:nvSpPr>
          <p:cNvPr id="4" name="Slide Number Placeholder 3"/>
          <p:cNvSpPr>
            <a:spLocks noGrp="1"/>
          </p:cNvSpPr>
          <p:nvPr>
            <p:ph type="sldNum" sz="quarter" idx="10"/>
          </p:nvPr>
        </p:nvSpPr>
        <p:spPr/>
        <p:txBody>
          <a:bodyPr/>
          <a:lstStyle/>
          <a:p>
            <a:fld id="{E9041736-258A-4B27-B650-20FFC783399F}" type="slidenum">
              <a:rPr lang="en-NZ" smtClean="0"/>
              <a:t>11</a:t>
            </a:fld>
            <a:endParaRPr lang="en-NZ"/>
          </a:p>
        </p:txBody>
      </p:sp>
    </p:spTree>
    <p:extLst>
      <p:ext uri="{BB962C8B-B14F-4D97-AF65-F5344CB8AC3E}">
        <p14:creationId xmlns:p14="http://schemas.microsoft.com/office/powerpoint/2010/main" val="519645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Time: 1.5min</a:t>
            </a:r>
          </a:p>
          <a:p>
            <a:r>
              <a:rPr lang="en-NZ" dirty="0" smtClean="0"/>
              <a:t>17.30</a:t>
            </a:r>
          </a:p>
          <a:p>
            <a:r>
              <a:rPr lang="en-NZ" dirty="0" smtClean="0"/>
              <a:t>Stat</a:t>
            </a:r>
            <a:r>
              <a:rPr lang="en-NZ" dirty="0"/>
              <a:t>:</a:t>
            </a:r>
            <a:r>
              <a:rPr lang="en-NZ" baseline="0" dirty="0"/>
              <a:t> </a:t>
            </a:r>
          </a:p>
          <a:p>
            <a:r>
              <a:rPr lang="en-NZ" baseline="0" dirty="0"/>
              <a:t> Scatterplot Pros: correlations between travel means in the same </a:t>
            </a:r>
            <a:r>
              <a:rPr lang="en-NZ" baseline="0" dirty="0" smtClean="0"/>
              <a:t>TA</a:t>
            </a:r>
          </a:p>
          <a:p>
            <a:r>
              <a:rPr lang="en-NZ" sz="1200" b="0" i="0" kern="1200" dirty="0" smtClean="0">
                <a:solidFill>
                  <a:schemeClr val="tx1"/>
                </a:solidFill>
                <a:effectLst/>
                <a:latin typeface="+mn-lt"/>
                <a:ea typeface="+mn-ea"/>
                <a:cs typeface="+mn-cs"/>
              </a:rPr>
              <a:t> They can show large quantities of data and make it easy to see correlation between variables and clustering effects. </a:t>
            </a:r>
            <a:endParaRPr lang="en-NZ" baseline="0" dirty="0"/>
          </a:p>
          <a:p>
            <a:r>
              <a:rPr lang="en-NZ" baseline="0" dirty="0"/>
              <a:t>	Cons: </a:t>
            </a:r>
            <a:r>
              <a:rPr lang="en-NZ" sz="1200" b="0" i="0" kern="1200" dirty="0" smtClean="0">
                <a:solidFill>
                  <a:schemeClr val="tx1"/>
                </a:solidFill>
                <a:effectLst/>
                <a:latin typeface="+mn-lt"/>
                <a:ea typeface="+mn-ea"/>
                <a:cs typeface="+mn-cs"/>
              </a:rPr>
              <a:t>measurements are not accurate enough</a:t>
            </a:r>
            <a:endParaRPr lang="en-NZ" baseline="0" dirty="0" smtClean="0"/>
          </a:p>
          <a:p>
            <a:r>
              <a:rPr lang="en-NZ" baseline="0" dirty="0" smtClean="0"/>
              <a:t>Not showing possible variable that affects the correlation</a:t>
            </a:r>
            <a:endParaRPr lang="en-NZ" baseline="0" dirty="0"/>
          </a:p>
          <a:p>
            <a:r>
              <a:rPr lang="en-NZ" baseline="0" dirty="0"/>
              <a:t>Tech:</a:t>
            </a:r>
          </a:p>
          <a:p>
            <a:r>
              <a:rPr lang="en-NZ" baseline="0" dirty="0"/>
              <a:t>scatterD3</a:t>
            </a:r>
          </a:p>
          <a:p>
            <a:endParaRPr lang="en-NZ" dirty="0"/>
          </a:p>
        </p:txBody>
      </p:sp>
      <p:sp>
        <p:nvSpPr>
          <p:cNvPr id="4" name="Slide Number Placeholder 3"/>
          <p:cNvSpPr>
            <a:spLocks noGrp="1"/>
          </p:cNvSpPr>
          <p:nvPr>
            <p:ph type="sldNum" sz="quarter" idx="10"/>
          </p:nvPr>
        </p:nvSpPr>
        <p:spPr/>
        <p:txBody>
          <a:bodyPr/>
          <a:lstStyle/>
          <a:p>
            <a:fld id="{E9041736-258A-4B27-B650-20FFC783399F}" type="slidenum">
              <a:rPr lang="en-NZ" smtClean="0"/>
              <a:t>12</a:t>
            </a:fld>
            <a:endParaRPr lang="en-NZ"/>
          </a:p>
        </p:txBody>
      </p:sp>
    </p:spTree>
    <p:extLst>
      <p:ext uri="{BB962C8B-B14F-4D97-AF65-F5344CB8AC3E}">
        <p14:creationId xmlns:p14="http://schemas.microsoft.com/office/powerpoint/2010/main" val="1997135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Time: 3min</a:t>
            </a:r>
          </a:p>
          <a:p>
            <a:r>
              <a:rPr lang="en-NZ" dirty="0" smtClean="0"/>
              <a:t>20.30</a:t>
            </a:r>
          </a:p>
          <a:p>
            <a:r>
              <a:rPr lang="en-NZ" dirty="0" smtClean="0"/>
              <a:t>STAT:</a:t>
            </a:r>
          </a:p>
          <a:p>
            <a:pPr marL="171450" indent="-171450">
              <a:buFont typeface="Arial" panose="020B0604020202020204" pitchFamily="34" charset="0"/>
              <a:buChar char="•"/>
            </a:pPr>
            <a:r>
              <a:rPr lang="en-NZ" dirty="0" smtClean="0"/>
              <a:t>Show</a:t>
            </a:r>
            <a:r>
              <a:rPr lang="en-NZ" baseline="0" dirty="0" smtClean="0"/>
              <a:t> correlation in physical locations by colours</a:t>
            </a:r>
          </a:p>
          <a:p>
            <a:pPr marL="171450" indent="-171450">
              <a:buFont typeface="Arial" panose="020B0604020202020204" pitchFamily="34" charset="0"/>
              <a:buChar char="•"/>
            </a:pPr>
            <a:r>
              <a:rPr lang="en-NZ" dirty="0" smtClean="0"/>
              <a:t>Two-mean</a:t>
            </a:r>
          </a:p>
          <a:p>
            <a:pPr marL="171450" indent="-171450">
              <a:buFont typeface="Arial" panose="020B0604020202020204" pitchFamily="34" charset="0"/>
              <a:buChar char="•"/>
            </a:pPr>
            <a:r>
              <a:rPr lang="en-NZ" dirty="0" smtClean="0"/>
              <a:t>No</a:t>
            </a:r>
            <a:r>
              <a:rPr lang="en-NZ" baseline="0" dirty="0" smtClean="0"/>
              <a:t> details displayed</a:t>
            </a:r>
          </a:p>
          <a:p>
            <a:pPr marL="171450" indent="-171450">
              <a:buFont typeface="Arial" panose="020B0604020202020204" pitchFamily="34" charset="0"/>
              <a:buChar char="•"/>
            </a:pPr>
            <a:endParaRPr lang="en-NZ" baseline="0" dirty="0" smtClean="0"/>
          </a:p>
          <a:p>
            <a:pPr marL="0" indent="0">
              <a:buFont typeface="Arial" panose="020B0604020202020204" pitchFamily="34" charset="0"/>
              <a:buNone/>
            </a:pPr>
            <a:r>
              <a:rPr lang="en-NZ" baseline="0" dirty="0" smtClean="0"/>
              <a:t>Tech:</a:t>
            </a:r>
          </a:p>
          <a:p>
            <a:pPr marL="171450" indent="-171450">
              <a:buFont typeface="Arial" panose="020B0604020202020204" pitchFamily="34" charset="0"/>
              <a:buChar char="•"/>
            </a:pPr>
            <a:r>
              <a:rPr lang="en-NZ" dirty="0" smtClean="0"/>
              <a:t>Calculating and Computing of the colours</a:t>
            </a:r>
          </a:p>
          <a:p>
            <a:pPr marL="171450" indent="-171450">
              <a:buFont typeface="Arial" panose="020B0604020202020204" pitchFamily="34" charset="0"/>
              <a:buChar char="•"/>
            </a:pPr>
            <a:r>
              <a:rPr lang="en-NZ" dirty="0" smtClean="0"/>
              <a:t>Comparing Two legends and the difficulties of outputting them</a:t>
            </a:r>
          </a:p>
          <a:p>
            <a:r>
              <a:rPr lang="en-NZ" dirty="0" smtClean="0"/>
              <a:t>Have</a:t>
            </a:r>
            <a:r>
              <a:rPr lang="en-NZ" baseline="0" dirty="0" smtClean="0"/>
              <a:t> got the good one, but no time for it</a:t>
            </a:r>
            <a:endParaRPr lang="en-NZ" dirty="0"/>
          </a:p>
        </p:txBody>
      </p:sp>
      <p:sp>
        <p:nvSpPr>
          <p:cNvPr id="4" name="Slide Number Placeholder 3"/>
          <p:cNvSpPr>
            <a:spLocks noGrp="1"/>
          </p:cNvSpPr>
          <p:nvPr>
            <p:ph type="sldNum" sz="quarter" idx="10"/>
          </p:nvPr>
        </p:nvSpPr>
        <p:spPr/>
        <p:txBody>
          <a:bodyPr/>
          <a:lstStyle/>
          <a:p>
            <a:fld id="{E9041736-258A-4B27-B650-20FFC783399F}" type="slidenum">
              <a:rPr lang="en-NZ" smtClean="0"/>
              <a:t>13</a:t>
            </a:fld>
            <a:endParaRPr lang="en-NZ"/>
          </a:p>
        </p:txBody>
      </p:sp>
    </p:spTree>
    <p:extLst>
      <p:ext uri="{BB962C8B-B14F-4D97-AF65-F5344CB8AC3E}">
        <p14:creationId xmlns:p14="http://schemas.microsoft.com/office/powerpoint/2010/main" val="3247780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a:t>
            </a:r>
            <a:r>
              <a:rPr lang="en-US" baseline="0" dirty="0" smtClean="0"/>
              <a:t> 1min</a:t>
            </a:r>
          </a:p>
          <a:p>
            <a:r>
              <a:rPr lang="en-US" baseline="0" dirty="0" smtClean="0"/>
              <a:t>21.30</a:t>
            </a:r>
          </a:p>
        </p:txBody>
      </p:sp>
      <p:sp>
        <p:nvSpPr>
          <p:cNvPr id="4" name="Slide Number Placeholder 3"/>
          <p:cNvSpPr>
            <a:spLocks noGrp="1"/>
          </p:cNvSpPr>
          <p:nvPr>
            <p:ph type="sldNum" sz="quarter" idx="10"/>
          </p:nvPr>
        </p:nvSpPr>
        <p:spPr/>
        <p:txBody>
          <a:bodyPr/>
          <a:lstStyle/>
          <a:p>
            <a:fld id="{E9041736-258A-4B27-B650-20FFC783399F}" type="slidenum">
              <a:rPr lang="en-NZ" smtClean="0"/>
              <a:t>14</a:t>
            </a:fld>
            <a:endParaRPr lang="en-NZ"/>
          </a:p>
        </p:txBody>
      </p:sp>
    </p:spTree>
    <p:extLst>
      <p:ext uri="{BB962C8B-B14F-4D97-AF65-F5344CB8AC3E}">
        <p14:creationId xmlns:p14="http://schemas.microsoft.com/office/powerpoint/2010/main" val="1710119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a:t>
            </a:r>
            <a:r>
              <a:rPr lang="en-US" baseline="0" dirty="0" smtClean="0"/>
              <a:t> 2min</a:t>
            </a:r>
          </a:p>
          <a:p>
            <a:r>
              <a:rPr lang="en-US" baseline="0" dirty="0" smtClean="0"/>
              <a:t>24.30</a:t>
            </a:r>
          </a:p>
          <a:p>
            <a:r>
              <a:rPr lang="en-US" baseline="0" dirty="0" smtClean="0"/>
              <a:t>Show the app</a:t>
            </a:r>
            <a:endParaRPr lang="en-US" dirty="0"/>
          </a:p>
        </p:txBody>
      </p:sp>
      <p:sp>
        <p:nvSpPr>
          <p:cNvPr id="4" name="Slide Number Placeholder 3"/>
          <p:cNvSpPr>
            <a:spLocks noGrp="1"/>
          </p:cNvSpPr>
          <p:nvPr>
            <p:ph type="sldNum" sz="quarter" idx="10"/>
          </p:nvPr>
        </p:nvSpPr>
        <p:spPr/>
        <p:txBody>
          <a:bodyPr/>
          <a:lstStyle/>
          <a:p>
            <a:fld id="{E9041736-258A-4B27-B650-20FFC783399F}" type="slidenum">
              <a:rPr lang="en-NZ" smtClean="0"/>
              <a:t>15</a:t>
            </a:fld>
            <a:endParaRPr lang="en-NZ"/>
          </a:p>
        </p:txBody>
      </p:sp>
    </p:spTree>
    <p:extLst>
      <p:ext uri="{BB962C8B-B14F-4D97-AF65-F5344CB8AC3E}">
        <p14:creationId xmlns:p14="http://schemas.microsoft.com/office/powerpoint/2010/main" val="324555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Time:</a:t>
            </a:r>
            <a:r>
              <a:rPr lang="en-US" baseline="0" dirty="0" smtClean="0"/>
              <a:t> 3min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27.30</a:t>
            </a:r>
            <a:endParaRPr lang="en-NZ" dirty="0" smtClean="0"/>
          </a:p>
          <a:p>
            <a:pPr marL="171450" indent="-171450">
              <a:buFont typeface="Arial" panose="020B0604020202020204" pitchFamily="34" charset="0"/>
              <a:buChar char="•"/>
            </a:pPr>
            <a:r>
              <a:rPr lang="en-NZ" dirty="0" smtClean="0"/>
              <a:t>Correlation analysis – putting the scatterplot and map together. Highlight the corresponding TA in map when</a:t>
            </a:r>
            <a:r>
              <a:rPr lang="en-NZ" baseline="0" dirty="0" smtClean="0"/>
              <a:t> the data points are selected (multiple selection is available) in scatterplot.</a:t>
            </a:r>
          </a:p>
          <a:p>
            <a:r>
              <a:rPr lang="en-NZ" baseline="0" dirty="0" smtClean="0"/>
              <a:t>		This can enable users to find out if the correlation only exists in some TA which are around each other, or the TA are separated.</a:t>
            </a:r>
          </a:p>
          <a:p>
            <a:pPr marL="171450" indent="-171450">
              <a:buFont typeface="Arial" panose="020B0604020202020204" pitchFamily="34" charset="0"/>
              <a:buChar char="•"/>
            </a:pPr>
            <a:r>
              <a:rPr lang="en-NZ" baseline="0" dirty="0" smtClean="0"/>
              <a:t>Interactive linear – this would have more parameters for users to use. enables </a:t>
            </a:r>
          </a:p>
          <a:p>
            <a:endParaRPr lang="en-NZ" dirty="0"/>
          </a:p>
        </p:txBody>
      </p:sp>
      <p:sp>
        <p:nvSpPr>
          <p:cNvPr id="4" name="Slide Number Placeholder 3"/>
          <p:cNvSpPr>
            <a:spLocks noGrp="1"/>
          </p:cNvSpPr>
          <p:nvPr>
            <p:ph type="sldNum" sz="quarter" idx="10"/>
          </p:nvPr>
        </p:nvSpPr>
        <p:spPr/>
        <p:txBody>
          <a:bodyPr/>
          <a:lstStyle/>
          <a:p>
            <a:fld id="{E9041736-258A-4B27-B650-20FFC783399F}" type="slidenum">
              <a:rPr lang="en-NZ" smtClean="0"/>
              <a:t>16</a:t>
            </a:fld>
            <a:endParaRPr lang="en-NZ"/>
          </a:p>
        </p:txBody>
      </p:sp>
    </p:spTree>
    <p:extLst>
      <p:ext uri="{BB962C8B-B14F-4D97-AF65-F5344CB8AC3E}">
        <p14:creationId xmlns:p14="http://schemas.microsoft.com/office/powerpoint/2010/main" val="3818163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Time:</a:t>
            </a:r>
            <a:r>
              <a:rPr lang="en-US" baseline="0" dirty="0" smtClean="0"/>
              <a:t> 1min</a:t>
            </a:r>
            <a:endParaRPr lang="en-US" dirty="0" smtClean="0"/>
          </a:p>
          <a:p>
            <a:r>
              <a:rPr lang="en-NZ" baseline="0" dirty="0" smtClean="0"/>
              <a:t>28.30</a:t>
            </a:r>
          </a:p>
        </p:txBody>
      </p:sp>
      <p:sp>
        <p:nvSpPr>
          <p:cNvPr id="4" name="Slide Number Placeholder 3"/>
          <p:cNvSpPr>
            <a:spLocks noGrp="1"/>
          </p:cNvSpPr>
          <p:nvPr>
            <p:ph type="sldNum" sz="quarter" idx="10"/>
          </p:nvPr>
        </p:nvSpPr>
        <p:spPr/>
        <p:txBody>
          <a:bodyPr/>
          <a:lstStyle/>
          <a:p>
            <a:fld id="{E9041736-258A-4B27-B650-20FFC783399F}" type="slidenum">
              <a:rPr lang="en-NZ" smtClean="0"/>
              <a:t>17</a:t>
            </a:fld>
            <a:endParaRPr lang="en-NZ"/>
          </a:p>
        </p:txBody>
      </p:sp>
    </p:spTree>
    <p:extLst>
      <p:ext uri="{BB962C8B-B14F-4D97-AF65-F5344CB8AC3E}">
        <p14:creationId xmlns:p14="http://schemas.microsoft.com/office/powerpoint/2010/main" val="2499901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dirty="0" smtClean="0"/>
              <a:t>Time: 2</a:t>
            </a:r>
            <a:r>
              <a:rPr lang="en-NZ" baseline="0" dirty="0" smtClean="0"/>
              <a:t> </a:t>
            </a:r>
            <a:r>
              <a:rPr lang="en-NZ" dirty="0" smtClean="0"/>
              <a:t>min</a:t>
            </a:r>
          </a:p>
          <a:p>
            <a:pPr marL="0" marR="0" indent="0" algn="l" defTabSz="914400" rtl="0" eaLnBrk="1" fontAlgn="auto" latinLnBrk="0" hangingPunct="1">
              <a:lnSpc>
                <a:spcPct val="100000"/>
              </a:lnSpc>
              <a:spcBef>
                <a:spcPts val="0"/>
              </a:spcBef>
              <a:spcAft>
                <a:spcPts val="0"/>
              </a:spcAft>
              <a:buClrTx/>
              <a:buSzTx/>
              <a:buFontTx/>
              <a:buNone/>
              <a:tabLst/>
              <a:defRPr/>
            </a:pPr>
            <a:r>
              <a:rPr lang="en-NZ" dirty="0" smtClean="0"/>
              <a:t>2.30</a:t>
            </a:r>
            <a:endParaRPr lang="en-US" dirty="0" smtClean="0"/>
          </a:p>
          <a:p>
            <a:r>
              <a:rPr lang="en-US" dirty="0" smtClean="0"/>
              <a:t>There </a:t>
            </a:r>
            <a:r>
              <a:rPr lang="en-US" dirty="0"/>
              <a:t>are many different types of interactive plot</a:t>
            </a:r>
            <a:r>
              <a:rPr lang="en-US" baseline="0" dirty="0"/>
              <a:t>s online. Therefore, We want to know how to make a user-friendly yet statistically accurate interactive plots which g</a:t>
            </a:r>
            <a:r>
              <a:rPr lang="en-US" dirty="0"/>
              <a:t>uide</a:t>
            </a:r>
            <a:r>
              <a:rPr lang="en-US" baseline="0" dirty="0"/>
              <a:t> and encourage users to view the result in a statistical manner.</a:t>
            </a:r>
          </a:p>
          <a:p>
            <a:endParaRPr lang="id-ID" dirty="0"/>
          </a:p>
        </p:txBody>
      </p:sp>
      <p:sp>
        <p:nvSpPr>
          <p:cNvPr id="4" name="Slide Number Placeholder 3"/>
          <p:cNvSpPr>
            <a:spLocks noGrp="1"/>
          </p:cNvSpPr>
          <p:nvPr>
            <p:ph type="sldNum" sz="quarter" idx="10"/>
          </p:nvPr>
        </p:nvSpPr>
        <p:spPr/>
        <p:txBody>
          <a:bodyPr/>
          <a:lstStyle/>
          <a:p>
            <a:fld id="{E9041736-258A-4B27-B650-20FFC783399F}" type="slidenum">
              <a:rPr lang="en-NZ" smtClean="0"/>
              <a:t>2</a:t>
            </a:fld>
            <a:endParaRPr lang="en-NZ"/>
          </a:p>
        </p:txBody>
      </p:sp>
    </p:spTree>
    <p:extLst>
      <p:ext uri="{BB962C8B-B14F-4D97-AF65-F5344CB8AC3E}">
        <p14:creationId xmlns:p14="http://schemas.microsoft.com/office/powerpoint/2010/main" val="2311594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Time: 1.5min</a:t>
            </a:r>
          </a:p>
          <a:p>
            <a:r>
              <a:rPr lang="en-NZ" dirty="0" smtClean="0"/>
              <a:t>4.00</a:t>
            </a:r>
          </a:p>
          <a:p>
            <a:r>
              <a:rPr lang="en-NZ" dirty="0" smtClean="0"/>
              <a:t>Design</a:t>
            </a:r>
            <a:r>
              <a:rPr lang="en-NZ" baseline="0" dirty="0" smtClean="0"/>
              <a:t> </a:t>
            </a:r>
            <a:r>
              <a:rPr lang="en-NZ" baseline="0" dirty="0"/>
              <a:t>aspect:</a:t>
            </a:r>
          </a:p>
          <a:p>
            <a:r>
              <a:rPr lang="en-NZ" baseline="0" dirty="0"/>
              <a:t>Stat aspect: Graph above is showing the difference between two selections</a:t>
            </a:r>
          </a:p>
          <a:p>
            <a:endParaRPr lang="id-ID" dirty="0"/>
          </a:p>
        </p:txBody>
      </p:sp>
      <p:sp>
        <p:nvSpPr>
          <p:cNvPr id="4" name="Slide Number Placeholder 3"/>
          <p:cNvSpPr>
            <a:spLocks noGrp="1"/>
          </p:cNvSpPr>
          <p:nvPr>
            <p:ph type="sldNum" sz="quarter" idx="10"/>
          </p:nvPr>
        </p:nvSpPr>
        <p:spPr/>
        <p:txBody>
          <a:bodyPr/>
          <a:lstStyle/>
          <a:p>
            <a:fld id="{E9041736-258A-4B27-B650-20FFC783399F}" type="slidenum">
              <a:rPr lang="en-NZ" smtClean="0"/>
              <a:t>3</a:t>
            </a:fld>
            <a:endParaRPr lang="en-NZ"/>
          </a:p>
        </p:txBody>
      </p:sp>
    </p:spTree>
    <p:extLst>
      <p:ext uri="{BB962C8B-B14F-4D97-AF65-F5344CB8AC3E}">
        <p14:creationId xmlns:p14="http://schemas.microsoft.com/office/powerpoint/2010/main" val="1242924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dirty="0" smtClean="0"/>
              <a:t>Time: 0.5</a:t>
            </a:r>
            <a:r>
              <a:rPr lang="en-NZ" baseline="0" dirty="0" smtClean="0"/>
              <a:t> - </a:t>
            </a:r>
            <a:r>
              <a:rPr lang="en-NZ" dirty="0" smtClean="0"/>
              <a:t>1</a:t>
            </a:r>
            <a:r>
              <a:rPr lang="en-NZ" baseline="0" dirty="0" smtClean="0"/>
              <a:t> </a:t>
            </a:r>
            <a:r>
              <a:rPr lang="en-NZ" dirty="0" smtClean="0"/>
              <a:t>min</a:t>
            </a:r>
          </a:p>
          <a:p>
            <a:pPr marL="0" marR="0" indent="0" algn="l" defTabSz="914400" rtl="0" eaLnBrk="1" fontAlgn="auto" latinLnBrk="0" hangingPunct="1">
              <a:lnSpc>
                <a:spcPct val="100000"/>
              </a:lnSpc>
              <a:spcBef>
                <a:spcPts val="0"/>
              </a:spcBef>
              <a:spcAft>
                <a:spcPts val="0"/>
              </a:spcAft>
              <a:buClrTx/>
              <a:buSzTx/>
              <a:buFontTx/>
              <a:buNone/>
              <a:tabLst/>
              <a:defRPr/>
            </a:pPr>
            <a:r>
              <a:rPr lang="en-NZ" dirty="0" smtClean="0"/>
              <a:t>4.30-5.00</a:t>
            </a:r>
          </a:p>
          <a:p>
            <a:r>
              <a:rPr lang="en-NZ" dirty="0" smtClean="0"/>
              <a:t>Brief</a:t>
            </a:r>
            <a:r>
              <a:rPr lang="en-NZ" baseline="0" dirty="0" smtClean="0"/>
              <a:t> explanation</a:t>
            </a:r>
          </a:p>
          <a:p>
            <a:r>
              <a:rPr lang="en-NZ" baseline="0" dirty="0" smtClean="0"/>
              <a:t>Why we use TA, 2013</a:t>
            </a:r>
          </a:p>
        </p:txBody>
      </p:sp>
      <p:sp>
        <p:nvSpPr>
          <p:cNvPr id="4" name="Slide Number Placeholder 3"/>
          <p:cNvSpPr>
            <a:spLocks noGrp="1"/>
          </p:cNvSpPr>
          <p:nvPr>
            <p:ph type="sldNum" sz="quarter" idx="10"/>
          </p:nvPr>
        </p:nvSpPr>
        <p:spPr/>
        <p:txBody>
          <a:bodyPr/>
          <a:lstStyle/>
          <a:p>
            <a:fld id="{E9041736-258A-4B27-B650-20FFC783399F}" type="slidenum">
              <a:rPr lang="en-NZ" smtClean="0"/>
              <a:t>4</a:t>
            </a:fld>
            <a:endParaRPr lang="en-NZ"/>
          </a:p>
        </p:txBody>
      </p:sp>
    </p:spTree>
    <p:extLst>
      <p:ext uri="{BB962C8B-B14F-4D97-AF65-F5344CB8AC3E}">
        <p14:creationId xmlns:p14="http://schemas.microsoft.com/office/powerpoint/2010/main" val="2875699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Time: 1min</a:t>
            </a:r>
          </a:p>
          <a:p>
            <a:r>
              <a:rPr lang="en-NZ" dirty="0" smtClean="0"/>
              <a:t>5.30</a:t>
            </a:r>
          </a:p>
          <a:p>
            <a:r>
              <a:rPr lang="en-NZ" dirty="0" smtClean="0"/>
              <a:t>Explanation</a:t>
            </a:r>
            <a:r>
              <a:rPr lang="en-NZ" baseline="0" dirty="0" smtClean="0"/>
              <a:t> to processes</a:t>
            </a:r>
            <a:endParaRPr lang="en-NZ" dirty="0" smtClean="0"/>
          </a:p>
          <a:p>
            <a:r>
              <a:rPr lang="en-NZ" dirty="0" smtClean="0"/>
              <a:t>We </a:t>
            </a:r>
            <a:r>
              <a:rPr lang="en-NZ" dirty="0"/>
              <a:t>are building a bridge between users</a:t>
            </a:r>
            <a:r>
              <a:rPr lang="en-NZ" baseline="0" dirty="0"/>
              <a:t> and the computers here.</a:t>
            </a:r>
            <a:endParaRPr lang="id-ID" dirty="0"/>
          </a:p>
        </p:txBody>
      </p:sp>
      <p:sp>
        <p:nvSpPr>
          <p:cNvPr id="4" name="Slide Number Placeholder 3"/>
          <p:cNvSpPr>
            <a:spLocks noGrp="1"/>
          </p:cNvSpPr>
          <p:nvPr>
            <p:ph type="sldNum" sz="quarter" idx="10"/>
          </p:nvPr>
        </p:nvSpPr>
        <p:spPr/>
        <p:txBody>
          <a:bodyPr/>
          <a:lstStyle/>
          <a:p>
            <a:fld id="{E9041736-258A-4B27-B650-20FFC783399F}" type="slidenum">
              <a:rPr lang="en-NZ" smtClean="0"/>
              <a:t>5</a:t>
            </a:fld>
            <a:endParaRPr lang="en-NZ"/>
          </a:p>
        </p:txBody>
      </p:sp>
    </p:spTree>
    <p:extLst>
      <p:ext uri="{BB962C8B-B14F-4D97-AF65-F5344CB8AC3E}">
        <p14:creationId xmlns:p14="http://schemas.microsoft.com/office/powerpoint/2010/main" val="1112860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smtClean="0"/>
              <a:t>Time: </a:t>
            </a:r>
            <a:r>
              <a:rPr lang="en-NZ" baseline="0" dirty="0" smtClean="0"/>
              <a:t>2</a:t>
            </a:r>
            <a:r>
              <a:rPr lang="en-NZ" dirty="0" smtClean="0"/>
              <a:t>min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sz="1200" dirty="0" smtClean="0"/>
              <a:t>7.30</a:t>
            </a:r>
            <a:endParaRPr lang="en-US" sz="1200" dirty="0" smtClean="0"/>
          </a:p>
          <a:p>
            <a:pPr marL="171450" indent="-171450" algn="l">
              <a:buFont typeface="Arial" panose="020B0604020202020204" pitchFamily="34" charset="0"/>
              <a:buChar char="•"/>
            </a:pPr>
            <a:r>
              <a:rPr lang="en-US" sz="1200" dirty="0" smtClean="0"/>
              <a:t>In </a:t>
            </a:r>
            <a:r>
              <a:rPr lang="en-US" sz="1200" dirty="0"/>
              <a:t>csv format for more stable data </a:t>
            </a:r>
            <a:r>
              <a:rPr lang="en-US" sz="1200" dirty="0" smtClean="0"/>
              <a:t>storing</a:t>
            </a:r>
          </a:p>
          <a:p>
            <a:pPr marL="171450" indent="-171450" algn="l">
              <a:buFont typeface="Arial" panose="020B0604020202020204" pitchFamily="34" charset="0"/>
              <a:buChar char="•"/>
            </a:pPr>
            <a:r>
              <a:rPr lang="en-US" sz="1200" dirty="0" smtClean="0"/>
              <a:t>List</a:t>
            </a:r>
            <a:r>
              <a:rPr lang="en-US" sz="1200" baseline="0" dirty="0" smtClean="0"/>
              <a:t> objects are used for later</a:t>
            </a:r>
            <a:endParaRPr lang="en-US" sz="1200" dirty="0"/>
          </a:p>
          <a:p>
            <a:pPr marL="171450" indent="-171450" algn="l">
              <a:buFont typeface="Arial" panose="020B0604020202020204" pitchFamily="34" charset="0"/>
              <a:buChar char="•"/>
            </a:pPr>
            <a:r>
              <a:rPr lang="en-US" sz="1200" dirty="0" err="1" smtClean="0"/>
              <a:t>Maptools</a:t>
            </a:r>
            <a:endParaRPr lang="en-US" sz="1200" dirty="0" smtClean="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sz="1200" kern="1200" dirty="0" smtClean="0">
                <a:solidFill>
                  <a:schemeClr val="tx1"/>
                </a:solidFill>
                <a:effectLst/>
                <a:latin typeface="+mn-lt"/>
                <a:ea typeface="+mn-ea"/>
                <a:cs typeface="+mn-cs"/>
              </a:rPr>
              <a:t>Excluding territorial authorities: Chatham Islands, Area Outside Territorial Authority.</a:t>
            </a:r>
            <a:endParaRPr lang="en-US" sz="1200" dirty="0"/>
          </a:p>
          <a:p>
            <a:pPr marL="171450" indent="-171450" algn="l">
              <a:buFont typeface="Arial" panose="020B0604020202020204" pitchFamily="34" charset="0"/>
              <a:buChar char="•"/>
            </a:pPr>
            <a:r>
              <a:rPr lang="en-US" sz="1200" dirty="0"/>
              <a:t>no colours so no comparison can be made</a:t>
            </a:r>
          </a:p>
          <a:p>
            <a:pPr marL="171450" indent="-171450" algn="l">
              <a:buFont typeface="Arial" panose="020B0604020202020204" pitchFamily="34" charset="0"/>
              <a:buChar char="•"/>
            </a:pPr>
            <a:r>
              <a:rPr lang="en-US" sz="1200" dirty="0">
                <a:latin typeface="Calibri"/>
              </a:rPr>
              <a:t>manipulate the data by using the data attribute of the shapefiles object</a:t>
            </a:r>
          </a:p>
          <a:p>
            <a:pPr algn="l"/>
            <a:r>
              <a:rPr lang="en-US" sz="1200" dirty="0">
                <a:latin typeface="Calibri"/>
              </a:rPr>
              <a:t/>
            </a:r>
            <a:br>
              <a:rPr lang="en-US" sz="1200" dirty="0">
                <a:latin typeface="Calibri"/>
              </a:rPr>
            </a:br>
            <a:endParaRPr lang="en-US" sz="1200" dirty="0">
              <a:latin typeface="Calibri"/>
            </a:endParaRPr>
          </a:p>
        </p:txBody>
      </p:sp>
      <p:sp>
        <p:nvSpPr>
          <p:cNvPr id="4" name="Slide Number Placeholder 3"/>
          <p:cNvSpPr>
            <a:spLocks noGrp="1"/>
          </p:cNvSpPr>
          <p:nvPr>
            <p:ph type="sldNum" sz="quarter" idx="10"/>
          </p:nvPr>
        </p:nvSpPr>
        <p:spPr/>
        <p:txBody>
          <a:bodyPr/>
          <a:lstStyle/>
          <a:p>
            <a:fld id="{E9041736-258A-4B27-B650-20FFC783399F}" type="slidenum">
              <a:rPr lang="en-NZ" smtClean="0"/>
              <a:t>6</a:t>
            </a:fld>
            <a:endParaRPr lang="en-NZ"/>
          </a:p>
        </p:txBody>
      </p:sp>
    </p:spTree>
    <p:extLst>
      <p:ext uri="{BB962C8B-B14F-4D97-AF65-F5344CB8AC3E}">
        <p14:creationId xmlns:p14="http://schemas.microsoft.com/office/powerpoint/2010/main" val="228891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dirty="0" smtClean="0">
                <a:effectLst/>
              </a:rPr>
              <a:t>Time: 1.5min</a:t>
            </a:r>
          </a:p>
          <a:p>
            <a:r>
              <a:rPr lang="en-NZ" sz="1200" dirty="0" smtClean="0">
                <a:effectLst/>
              </a:rPr>
              <a:t>9.00</a:t>
            </a:r>
          </a:p>
          <a:p>
            <a:r>
              <a:rPr lang="en-NZ" sz="1200" dirty="0" smtClean="0">
                <a:effectLst/>
              </a:rPr>
              <a:t>We </a:t>
            </a:r>
            <a:r>
              <a:rPr lang="en-NZ" sz="1200" dirty="0">
                <a:effectLst/>
              </a:rPr>
              <a:t>remain one decimal place in this research because having more decimal places would have the same effect yet it does not have a better reading.</a:t>
            </a:r>
          </a:p>
          <a:p>
            <a:r>
              <a:rPr lang="en-NZ" sz="1200" dirty="0">
                <a:effectLst/>
              </a:rPr>
              <a:t>calculation explanation:</a:t>
            </a:r>
          </a:p>
          <a:p>
            <a:r>
              <a:rPr lang="en-NZ" dirty="0"/>
              <a:t>the pie chart is sum to 100%</a:t>
            </a:r>
          </a:p>
          <a:p>
            <a:r>
              <a:rPr lang="en-NZ" dirty="0"/>
              <a:t>each travel mean has a percentage</a:t>
            </a:r>
          </a:p>
          <a:p>
            <a:r>
              <a:rPr lang="en-NZ" dirty="0"/>
              <a:t>11 travel means in </a:t>
            </a:r>
            <a:r>
              <a:rPr lang="en-NZ" dirty="0" smtClean="0"/>
              <a:t>total</a:t>
            </a:r>
          </a:p>
          <a:p>
            <a:pPr marL="0" marR="0" lvl="1" indent="0" algn="l" defTabSz="914400" rtl="0" eaLnBrk="1" fontAlgn="auto" latinLnBrk="0" hangingPunct="1">
              <a:lnSpc>
                <a:spcPct val="100000"/>
              </a:lnSpc>
              <a:spcBef>
                <a:spcPts val="0"/>
              </a:spcBef>
              <a:spcAft>
                <a:spcPts val="0"/>
              </a:spcAft>
              <a:buClrTx/>
              <a:buSzTx/>
              <a:buFontTx/>
              <a:buNone/>
              <a:tabLst/>
              <a:defRPr/>
            </a:pPr>
            <a:r>
              <a:rPr lang="en-NZ" sz="1200" kern="1200" dirty="0" smtClean="0">
                <a:solidFill>
                  <a:schemeClr val="tx1"/>
                </a:solidFill>
                <a:effectLst/>
                <a:latin typeface="+mn-lt"/>
                <a:ea typeface="+mn-ea"/>
                <a:cs typeface="+mn-cs"/>
              </a:rPr>
              <a:t>Excluding means: 77 Response unidentifiable, 99 Not stated.</a:t>
            </a:r>
            <a:endParaRPr lang="en-NZ" dirty="0"/>
          </a:p>
          <a:p>
            <a:r>
              <a:rPr lang="en-NZ" dirty="0"/>
              <a:t>ppl used specific means / total ppl</a:t>
            </a:r>
          </a:p>
        </p:txBody>
      </p:sp>
      <p:sp>
        <p:nvSpPr>
          <p:cNvPr id="4" name="Slide Number Placeholder 3"/>
          <p:cNvSpPr>
            <a:spLocks noGrp="1"/>
          </p:cNvSpPr>
          <p:nvPr>
            <p:ph type="sldNum" sz="quarter" idx="10"/>
          </p:nvPr>
        </p:nvSpPr>
        <p:spPr/>
        <p:txBody>
          <a:bodyPr/>
          <a:lstStyle/>
          <a:p>
            <a:fld id="{E9041736-258A-4B27-B650-20FFC783399F}" type="slidenum">
              <a:rPr lang="en-NZ" smtClean="0"/>
              <a:t>7</a:t>
            </a:fld>
            <a:endParaRPr lang="en-NZ"/>
          </a:p>
        </p:txBody>
      </p:sp>
    </p:spTree>
    <p:extLst>
      <p:ext uri="{BB962C8B-B14F-4D97-AF65-F5344CB8AC3E}">
        <p14:creationId xmlns:p14="http://schemas.microsoft.com/office/powerpoint/2010/main" val="315664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latin typeface="Calibri"/>
              </a:rPr>
              <a:t>Time: 2min</a:t>
            </a:r>
          </a:p>
          <a:p>
            <a:r>
              <a:rPr lang="en-NZ" dirty="0" smtClean="0">
                <a:latin typeface="Calibri"/>
              </a:rPr>
              <a:t>11.00</a:t>
            </a:r>
          </a:p>
          <a:p>
            <a:r>
              <a:rPr lang="en-NZ" dirty="0" smtClean="0">
                <a:latin typeface="Calibri"/>
              </a:rPr>
              <a:t>Categories</a:t>
            </a:r>
            <a:r>
              <a:rPr lang="en-NZ" dirty="0">
                <a:latin typeface="Calibri"/>
              </a:rPr>
              <a:t>: limit the arrange of the numbers quietly and politely</a:t>
            </a:r>
          </a:p>
          <a:p>
            <a:r>
              <a:rPr lang="en-NZ" dirty="0">
                <a:latin typeface="Calibri"/>
              </a:rPr>
              <a:t>Intervals: Quantiles &amp; SD are the only ones that could be more statistical (confusing to some users</a:t>
            </a:r>
            <a:r>
              <a:rPr lang="en-NZ" dirty="0" smtClean="0">
                <a:latin typeface="Calibri"/>
              </a:rPr>
              <a:t>)</a:t>
            </a:r>
          </a:p>
          <a:p>
            <a:r>
              <a:rPr lang="en-NZ" dirty="0" smtClean="0">
                <a:latin typeface="Calibri"/>
              </a:rPr>
              <a:t>	Pros</a:t>
            </a:r>
            <a:r>
              <a:rPr lang="en-NZ" baseline="0" dirty="0" smtClean="0">
                <a:latin typeface="Calibri"/>
              </a:rPr>
              <a:t> and cons of these intervals</a:t>
            </a:r>
          </a:p>
          <a:p>
            <a:r>
              <a:rPr lang="en-NZ" sz="1200" b="1" i="0" kern="1200" dirty="0" smtClean="0">
                <a:solidFill>
                  <a:schemeClr val="tx1"/>
                </a:solidFill>
                <a:effectLst/>
                <a:latin typeface="+mn-lt"/>
                <a:ea typeface="+mn-ea"/>
                <a:cs typeface="+mn-cs"/>
              </a:rPr>
              <a:t>SD </a:t>
            </a:r>
            <a:r>
              <a:rPr lang="en-NZ" sz="1200" b="0" i="0" kern="1200" dirty="0" smtClean="0">
                <a:solidFill>
                  <a:schemeClr val="tx1"/>
                </a:solidFill>
                <a:effectLst/>
                <a:latin typeface="+mn-lt"/>
                <a:ea typeface="+mn-ea"/>
                <a:cs typeface="+mn-cs"/>
              </a:rPr>
              <a:t>is a measure that is used to quantify the amount of variation or </a:t>
            </a:r>
            <a:r>
              <a:rPr lang="en-NZ" sz="1200" b="0" i="0" u="none" strike="noStrike" kern="1200" dirty="0" smtClean="0">
                <a:solidFill>
                  <a:schemeClr val="tx1"/>
                </a:solidFill>
                <a:effectLst/>
                <a:latin typeface="+mn-lt"/>
                <a:ea typeface="+mn-ea"/>
                <a:cs typeface="+mn-cs"/>
                <a:hlinkClick r:id="rId3" tooltip="Statistical dispersion"/>
              </a:rPr>
              <a:t>dispersion</a:t>
            </a:r>
            <a:r>
              <a:rPr lang="en-NZ" sz="1200" b="0" i="0" kern="1200" dirty="0" smtClean="0">
                <a:solidFill>
                  <a:schemeClr val="tx1"/>
                </a:solidFill>
                <a:effectLst/>
                <a:latin typeface="+mn-lt"/>
                <a:ea typeface="+mn-ea"/>
                <a:cs typeface="+mn-cs"/>
              </a:rPr>
              <a:t> of a set of data values.</a:t>
            </a:r>
            <a:endParaRPr lang="en-NZ" sz="1200" b="1" i="0" kern="1200" dirty="0" smtClean="0">
              <a:solidFill>
                <a:schemeClr val="tx1"/>
              </a:solidFill>
              <a:effectLst/>
              <a:latin typeface="+mn-lt"/>
              <a:ea typeface="+mn-ea"/>
              <a:cs typeface="+mn-cs"/>
            </a:endParaRPr>
          </a:p>
          <a:p>
            <a:r>
              <a:rPr lang="en-NZ" sz="1200" b="1" i="0" kern="1200" dirty="0" smtClean="0">
                <a:solidFill>
                  <a:schemeClr val="tx1"/>
                </a:solidFill>
                <a:effectLst/>
                <a:latin typeface="+mn-lt"/>
                <a:ea typeface="+mn-ea"/>
                <a:cs typeface="+mn-cs"/>
              </a:rPr>
              <a:t>Quantiles</a:t>
            </a:r>
            <a:r>
              <a:rPr lang="en-NZ" sz="1200" b="0" i="0" kern="1200" dirty="0" smtClean="0">
                <a:solidFill>
                  <a:schemeClr val="tx1"/>
                </a:solidFill>
                <a:effectLst/>
                <a:latin typeface="+mn-lt"/>
                <a:ea typeface="+mn-ea"/>
                <a:cs typeface="+mn-cs"/>
              </a:rPr>
              <a:t> are </a:t>
            </a:r>
            <a:r>
              <a:rPr lang="en-NZ" sz="1200" b="0" i="0" kern="1200" dirty="0" err="1" smtClean="0">
                <a:solidFill>
                  <a:schemeClr val="tx1"/>
                </a:solidFill>
                <a:effectLst/>
                <a:latin typeface="+mn-lt"/>
                <a:ea typeface="+mn-ea"/>
                <a:cs typeface="+mn-cs"/>
              </a:rPr>
              <a:t>cutpoints</a:t>
            </a:r>
            <a:r>
              <a:rPr lang="en-NZ" sz="1200" b="0" i="0" kern="1200" dirty="0" smtClean="0">
                <a:solidFill>
                  <a:schemeClr val="tx1"/>
                </a:solidFill>
                <a:effectLst/>
                <a:latin typeface="+mn-lt"/>
                <a:ea typeface="+mn-ea"/>
                <a:cs typeface="+mn-cs"/>
              </a:rPr>
              <a:t> dividing a set of observations into equal sized groups. </a:t>
            </a:r>
          </a:p>
          <a:p>
            <a:r>
              <a:rPr lang="en-NZ" sz="1200" b="0" i="0" kern="1200" dirty="0" smtClean="0">
                <a:solidFill>
                  <a:schemeClr val="tx1"/>
                </a:solidFill>
                <a:effectLst/>
                <a:latin typeface="+mn-lt"/>
                <a:ea typeface="+mn-ea"/>
                <a:cs typeface="+mn-cs"/>
              </a:rPr>
              <a:t>	each</a:t>
            </a:r>
            <a:r>
              <a:rPr lang="en-NZ" sz="1200" b="0" i="0" kern="1200" baseline="0" dirty="0" smtClean="0">
                <a:solidFill>
                  <a:schemeClr val="tx1"/>
                </a:solidFill>
                <a:effectLst/>
                <a:latin typeface="+mn-lt"/>
                <a:ea typeface="+mn-ea"/>
                <a:cs typeface="+mn-cs"/>
              </a:rPr>
              <a:t> quantile has same number of data points</a:t>
            </a:r>
          </a:p>
          <a:p>
            <a:r>
              <a:rPr lang="en-NZ" sz="1200" b="0" i="0" kern="1200" baseline="0" dirty="0" smtClean="0">
                <a:solidFill>
                  <a:schemeClr val="tx1"/>
                </a:solidFill>
                <a:effectLst/>
                <a:latin typeface="+mn-lt"/>
                <a:ea typeface="+mn-ea"/>
                <a:cs typeface="+mn-cs"/>
              </a:rPr>
              <a:t>Equal – each interval has same range difference</a:t>
            </a:r>
          </a:p>
          <a:p>
            <a:endParaRPr lang="en-NZ" sz="1200" b="0" i="0" kern="1200" dirty="0" smtClean="0">
              <a:solidFill>
                <a:schemeClr val="tx1"/>
              </a:solidFill>
              <a:effectLst/>
              <a:latin typeface="+mn-lt"/>
              <a:ea typeface="+mn-ea"/>
              <a:cs typeface="+mn-cs"/>
            </a:endParaRPr>
          </a:p>
          <a:p>
            <a:endParaRPr lang="en-NZ" dirty="0">
              <a:latin typeface="Calibri"/>
            </a:endParaRPr>
          </a:p>
          <a:p>
            <a:r>
              <a:rPr lang="en-NZ" dirty="0">
                <a:latin typeface="Calibri"/>
              </a:rPr>
              <a:t>Means: only 11 means, enough space to be </a:t>
            </a:r>
            <a:r>
              <a:rPr lang="en-NZ" dirty="0" smtClean="0">
                <a:latin typeface="Calibri"/>
              </a:rPr>
              <a:t>contained</a:t>
            </a:r>
          </a:p>
          <a:p>
            <a:pPr marL="0" marR="0" lvl="1" indent="0" algn="l" defTabSz="914400" rtl="0" eaLnBrk="1" fontAlgn="auto" latinLnBrk="0" hangingPunct="1">
              <a:lnSpc>
                <a:spcPct val="100000"/>
              </a:lnSpc>
              <a:spcBef>
                <a:spcPts val="0"/>
              </a:spcBef>
              <a:spcAft>
                <a:spcPts val="0"/>
              </a:spcAft>
              <a:buClrTx/>
              <a:buSzTx/>
              <a:buFontTx/>
              <a:buNone/>
              <a:tabLst/>
              <a:defRPr/>
            </a:pPr>
            <a:r>
              <a:rPr lang="en-NZ" sz="1200" kern="1200" dirty="0" smtClean="0">
                <a:solidFill>
                  <a:schemeClr val="tx1"/>
                </a:solidFill>
                <a:effectLst/>
                <a:latin typeface="+mn-lt"/>
                <a:ea typeface="+mn-ea"/>
                <a:cs typeface="+mn-cs"/>
              </a:rPr>
              <a:t>Excluding means: 77 Response unidentifiable, 99 Not stated.</a:t>
            </a:r>
          </a:p>
          <a:p>
            <a:endParaRPr lang="en-NZ" dirty="0">
              <a:latin typeface="Calibri"/>
            </a:endParaRPr>
          </a:p>
        </p:txBody>
      </p:sp>
      <p:sp>
        <p:nvSpPr>
          <p:cNvPr id="4" name="Slide Number Placeholder 3"/>
          <p:cNvSpPr>
            <a:spLocks noGrp="1"/>
          </p:cNvSpPr>
          <p:nvPr>
            <p:ph type="sldNum" sz="quarter" idx="10"/>
          </p:nvPr>
        </p:nvSpPr>
        <p:spPr/>
        <p:txBody>
          <a:bodyPr/>
          <a:lstStyle/>
          <a:p>
            <a:fld id="{E9041736-258A-4B27-B650-20FFC783399F}" type="slidenum">
              <a:rPr lang="en-NZ" smtClean="0"/>
              <a:t>8</a:t>
            </a:fld>
            <a:endParaRPr lang="en-NZ"/>
          </a:p>
        </p:txBody>
      </p:sp>
    </p:spTree>
    <p:extLst>
      <p:ext uri="{BB962C8B-B14F-4D97-AF65-F5344CB8AC3E}">
        <p14:creationId xmlns:p14="http://schemas.microsoft.com/office/powerpoint/2010/main" val="2981541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Z" dirty="0" smtClean="0"/>
              <a:t>Time: 1.5min</a:t>
            </a:r>
          </a:p>
          <a:p>
            <a:pPr marL="0" indent="0">
              <a:buFont typeface="Arial" panose="020B0604020202020204" pitchFamily="34" charset="0"/>
              <a:buNone/>
            </a:pPr>
            <a:r>
              <a:rPr lang="en-NZ" dirty="0" smtClean="0"/>
              <a:t>12.30</a:t>
            </a:r>
          </a:p>
          <a:p>
            <a:pPr marL="0" indent="0">
              <a:buFont typeface="Arial" panose="020B0604020202020204" pitchFamily="34" charset="0"/>
              <a:buNone/>
            </a:pPr>
            <a:r>
              <a:rPr lang="en-NZ" dirty="0" smtClean="0"/>
              <a:t>STAT:</a:t>
            </a:r>
          </a:p>
          <a:p>
            <a:pPr marL="171450" indent="-171450">
              <a:buFont typeface="Arial" panose="020B0604020202020204" pitchFamily="34" charset="0"/>
              <a:buChar char="•"/>
            </a:pPr>
            <a:r>
              <a:rPr lang="en-NZ" dirty="0" smtClean="0"/>
              <a:t>Comparing </a:t>
            </a:r>
            <a:r>
              <a:rPr lang="en-NZ" dirty="0"/>
              <a:t>the difference</a:t>
            </a:r>
            <a:r>
              <a:rPr lang="en-NZ" baseline="0" dirty="0"/>
              <a:t> by v</a:t>
            </a:r>
            <a:r>
              <a:rPr lang="en-NZ" dirty="0"/>
              <a:t>isual (looking at the numbers</a:t>
            </a:r>
            <a:r>
              <a:rPr lang="en-NZ" dirty="0" smtClean="0"/>
              <a:t>)</a:t>
            </a:r>
          </a:p>
          <a:p>
            <a:pPr marL="171450" indent="-171450">
              <a:buFont typeface="Arial" panose="020B0604020202020204" pitchFamily="34" charset="0"/>
              <a:buChar char="•"/>
            </a:pPr>
            <a:r>
              <a:rPr lang="en-NZ" dirty="0" smtClean="0"/>
              <a:t>Not</a:t>
            </a:r>
            <a:r>
              <a:rPr lang="en-NZ" baseline="0" dirty="0" smtClean="0"/>
              <a:t> much visualization can be made – this tab is only for users who want to go into details and compare the numbers</a:t>
            </a:r>
          </a:p>
          <a:p>
            <a:pPr marL="171450" indent="-171450">
              <a:buFont typeface="Arial" panose="020B0604020202020204" pitchFamily="34" charset="0"/>
              <a:buChar char="•"/>
            </a:pPr>
            <a:endParaRPr lang="en-NZ" baseline="0" dirty="0" smtClean="0"/>
          </a:p>
          <a:p>
            <a:pPr marL="0" indent="0">
              <a:buFont typeface="Arial" panose="020B0604020202020204" pitchFamily="34" charset="0"/>
              <a:buNone/>
            </a:pPr>
            <a:r>
              <a:rPr lang="en-NZ" baseline="0" dirty="0" smtClean="0"/>
              <a:t>Tech:</a:t>
            </a:r>
          </a:p>
          <a:p>
            <a:pPr marL="171450" indent="-171450">
              <a:buFont typeface="Arial" panose="020B0604020202020204" pitchFamily="34" charset="0"/>
              <a:buChar char="•"/>
            </a:pPr>
            <a:r>
              <a:rPr lang="en-NZ" baseline="0" dirty="0" smtClean="0"/>
              <a:t>Key concept is using the corresponding subset of the data</a:t>
            </a:r>
          </a:p>
          <a:p>
            <a:pPr marL="171450" indent="-171450">
              <a:buFont typeface="Arial" panose="020B0604020202020204" pitchFamily="34" charset="0"/>
              <a:buChar char="•"/>
            </a:pPr>
            <a:r>
              <a:rPr lang="en-NZ" baseline="0" dirty="0" smtClean="0"/>
              <a:t>Shiny helps a lot</a:t>
            </a:r>
          </a:p>
          <a:p>
            <a:pPr marL="171450" indent="-171450">
              <a:buFont typeface="Arial" panose="020B0604020202020204" pitchFamily="34" charset="0"/>
              <a:buChar char="•"/>
            </a:pPr>
            <a:r>
              <a:rPr lang="en-NZ" baseline="0" dirty="0" smtClean="0"/>
              <a:t>Table is refreshed automatically when mean is updated</a:t>
            </a:r>
          </a:p>
          <a:p>
            <a:pPr marL="171450" indent="-171450">
              <a:buFont typeface="Arial" panose="020B0604020202020204" pitchFamily="34" charset="0"/>
              <a:buChar char="•"/>
            </a:pPr>
            <a:endParaRPr lang="en-NZ" dirty="0"/>
          </a:p>
        </p:txBody>
      </p:sp>
      <p:sp>
        <p:nvSpPr>
          <p:cNvPr id="4" name="Slide Number Placeholder 3"/>
          <p:cNvSpPr>
            <a:spLocks noGrp="1"/>
          </p:cNvSpPr>
          <p:nvPr>
            <p:ph type="sldNum" sz="quarter" idx="10"/>
          </p:nvPr>
        </p:nvSpPr>
        <p:spPr/>
        <p:txBody>
          <a:bodyPr/>
          <a:lstStyle/>
          <a:p>
            <a:fld id="{E9041736-258A-4B27-B650-20FFC783399F}" type="slidenum">
              <a:rPr lang="en-NZ" smtClean="0"/>
              <a:t>9</a:t>
            </a:fld>
            <a:endParaRPr lang="en-NZ"/>
          </a:p>
        </p:txBody>
      </p:sp>
    </p:spTree>
    <p:extLst>
      <p:ext uri="{BB962C8B-B14F-4D97-AF65-F5344CB8AC3E}">
        <p14:creationId xmlns:p14="http://schemas.microsoft.com/office/powerpoint/2010/main" val="2106288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F3E092-0533-4157-A6F2-8D65472A1E39}" type="datetime1">
              <a:rPr lang="en-US" smtClean="0"/>
              <a:t>2/18/2016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574818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8CD0A3-912B-4A0F-A82B-725F4222208E}" type="datetime1">
              <a:rPr lang="en-US" smtClean="0"/>
              <a:t>2/18/2016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7687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8CD0A3-912B-4A0F-A82B-725F4222208E}" type="datetime1">
              <a:rPr lang="en-US" smtClean="0"/>
              <a:t>2/18/2016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680912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8CD0A3-912B-4A0F-A82B-725F4222208E}" type="datetime1">
              <a:rPr lang="en-US" smtClean="0"/>
              <a:t>2/18/2016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1795269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8CD0A3-912B-4A0F-A82B-725F4222208E}" type="datetime1">
              <a:rPr lang="en-US" smtClean="0"/>
              <a:t>2/18/2016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859577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8CD0A3-912B-4A0F-A82B-725F4222208E}" type="datetime1">
              <a:rPr lang="en-US" smtClean="0"/>
              <a:t>2/18/2016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832772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8CD0A3-912B-4A0F-A82B-725F4222208E}" type="datetime1">
              <a:rPr lang="en-US" smtClean="0"/>
              <a:t>2/18/2016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901134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07188E-8BC0-43BF-A832-8B3502A04F5B}" type="datetime1">
              <a:rPr lang="en-US" smtClean="0"/>
              <a:t>2/18/2016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4331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9C7970-2608-49C4-A763-28E80AE6AB4C}" type="datetime1">
              <a:rPr lang="en-US" smtClean="0"/>
              <a:t>2/18/2016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1571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03FBCD-908A-4560-A199-B9C042C20DB1}" type="datetime1">
              <a:rPr lang="en-US" smtClean="0"/>
              <a:t>2/18/2016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2185596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D2C497-1BB8-4532-9CCB-A8055DCB45AA}" type="datetime1">
              <a:rPr lang="en-US" smtClean="0"/>
              <a:t>2/18/2016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7324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E76F7B-DA82-412D-ADA0-30B380FFFB3F}" type="datetime1">
              <a:rPr lang="en-US" smtClean="0"/>
              <a:t>2/18/2016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43856043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3B6661-EA17-48E0-9C26-1E3B55347195}" type="datetime1">
              <a:rPr lang="en-US" smtClean="0"/>
              <a:t>2/18/2016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026397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2BC20-169F-46CA-BF75-9FB505A97E0D}" type="datetime1">
              <a:rPr lang="en-US" smtClean="0"/>
              <a:t>2/18/2016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945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437B58-68BF-4A8F-8FDE-2EECA4909C67}" type="datetime1">
              <a:rPr lang="en-US" smtClean="0"/>
              <a:t>2/18/2016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130385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6D1F08-918C-47E1-8A41-2AB35234B578}" type="datetime1">
              <a:rPr lang="en-US" smtClean="0"/>
              <a:t>2/18/2016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115629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F6D46E-8276-4839-A115-FD511C6A32CB}" type="datetime1">
              <a:rPr lang="en-US" smtClean="0"/>
              <a:t>2/18/2016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6763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C8CD0A3-912B-4A0F-A82B-725F4222208E}" type="datetime1">
              <a:rPr lang="en-US" smtClean="0"/>
              <a:t>2/18/2016</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0711795"/>
      </p:ext>
    </p:extLst>
  </p:cSld>
  <p:clrMap bg1="dk1" tx1="lt1" bg2="dk2" tx2="lt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 id="2147484225" r:id="rId12"/>
    <p:sldLayoutId id="2147484226" r:id="rId13"/>
    <p:sldLayoutId id="2147484227" r:id="rId14"/>
    <p:sldLayoutId id="2147484228" r:id="rId15"/>
    <p:sldLayoutId id="2147484229" r:id="rId16"/>
    <p:sldLayoutId id="2147484230"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3.xml"/><Relationship Id="rId3" Type="http://schemas.openxmlformats.org/officeDocument/2006/relationships/slide" Target="slide2.xml"/><Relationship Id="rId7" Type="http://schemas.openxmlformats.org/officeDocument/2006/relationships/slide" Target="slide6.xml"/><Relationship Id="rId12" Type="http://schemas.openxmlformats.org/officeDocument/2006/relationships/slide" Target="slide12.xml"/><Relationship Id="rId2" Type="http://schemas.openxmlformats.org/officeDocument/2006/relationships/notesSlide" Target="../notesSlides/notesSlide10.xml"/><Relationship Id="rId16" Type="http://schemas.openxmlformats.org/officeDocument/2006/relationships/image" Target="../media/image15.tmp"/><Relationship Id="rId1" Type="http://schemas.openxmlformats.org/officeDocument/2006/relationships/slideLayout" Target="../slideLayouts/slideLayout9.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slide" Target="slide4.xml"/><Relationship Id="rId15" Type="http://schemas.openxmlformats.org/officeDocument/2006/relationships/slide" Target="slide17.xml"/><Relationship Id="rId10" Type="http://schemas.openxmlformats.org/officeDocument/2006/relationships/slide" Target="slide9.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4.xml"/></Relationships>
</file>

<file path=ppt/slides/_rels/slide11.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9.xml"/><Relationship Id="rId18" Type="http://schemas.openxmlformats.org/officeDocument/2006/relationships/slide" Target="slide17.xml"/><Relationship Id="rId3" Type="http://schemas.openxmlformats.org/officeDocument/2006/relationships/notesSlide" Target="../notesSlides/notesSlide11.xml"/><Relationship Id="rId7" Type="http://schemas.openxmlformats.org/officeDocument/2006/relationships/slide" Target="slide3.xml"/><Relationship Id="rId12" Type="http://schemas.openxmlformats.org/officeDocument/2006/relationships/slide" Target="slide8.xml"/><Relationship Id="rId17" Type="http://schemas.openxmlformats.org/officeDocument/2006/relationships/slide" Target="slide14.xml"/><Relationship Id="rId2" Type="http://schemas.openxmlformats.org/officeDocument/2006/relationships/slideLayout" Target="../slideLayouts/slideLayout9.xml"/><Relationship Id="rId16" Type="http://schemas.openxmlformats.org/officeDocument/2006/relationships/slide" Target="slide13.xml"/><Relationship Id="rId1" Type="http://schemas.openxmlformats.org/officeDocument/2006/relationships/tags" Target="../tags/tag1.xml"/><Relationship Id="rId6" Type="http://schemas.openxmlformats.org/officeDocument/2006/relationships/slide" Target="slide2.xml"/><Relationship Id="rId11" Type="http://schemas.openxmlformats.org/officeDocument/2006/relationships/slide" Target="slide7.xml"/><Relationship Id="rId5" Type="http://schemas.openxmlformats.org/officeDocument/2006/relationships/image" Target="../media/image17.jpeg"/><Relationship Id="rId15" Type="http://schemas.openxmlformats.org/officeDocument/2006/relationships/slide" Target="slide12.xml"/><Relationship Id="rId10" Type="http://schemas.openxmlformats.org/officeDocument/2006/relationships/slide" Target="slide6.xml"/><Relationship Id="rId4" Type="http://schemas.openxmlformats.org/officeDocument/2006/relationships/image" Target="../media/image16.png"/><Relationship Id="rId9" Type="http://schemas.openxmlformats.org/officeDocument/2006/relationships/slide" Target="slide5.xml"/><Relationship Id="rId14" Type="http://schemas.openxmlformats.org/officeDocument/2006/relationships/slide" Target="slide10.xml"/></Relationships>
</file>

<file path=ppt/slides/_rels/slide12.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3.xml"/><Relationship Id="rId3" Type="http://schemas.openxmlformats.org/officeDocument/2006/relationships/slide" Target="slide2.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image" Target="../media/image18.png"/><Relationship Id="rId2" Type="http://schemas.openxmlformats.org/officeDocument/2006/relationships/notesSlide" Target="../notesSlides/notesSlide12.xml"/><Relationship Id="rId16" Type="http://schemas.openxmlformats.org/officeDocument/2006/relationships/slide" Target="slide17.xml"/><Relationship Id="rId1" Type="http://schemas.openxmlformats.org/officeDocument/2006/relationships/slideLayout" Target="../slideLayouts/slideLayout9.xml"/><Relationship Id="rId6" Type="http://schemas.openxmlformats.org/officeDocument/2006/relationships/slide" Target="slide5.xml"/><Relationship Id="rId11" Type="http://schemas.openxmlformats.org/officeDocument/2006/relationships/slide" Target="slide10.xml"/><Relationship Id="rId5" Type="http://schemas.openxmlformats.org/officeDocument/2006/relationships/slide" Target="slide4.xml"/><Relationship Id="rId15" Type="http://schemas.openxmlformats.org/officeDocument/2006/relationships/slide" Target="slide16.xml"/><Relationship Id="rId10" Type="http://schemas.openxmlformats.org/officeDocument/2006/relationships/slide" Target="slide9.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4.xml"/></Relationships>
</file>

<file path=ppt/slides/_rels/slide13.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9.xml"/><Relationship Id="rId18" Type="http://schemas.openxmlformats.org/officeDocument/2006/relationships/slide" Target="slide16.xml"/><Relationship Id="rId3" Type="http://schemas.openxmlformats.org/officeDocument/2006/relationships/notesSlide" Target="../notesSlides/notesSlide13.xml"/><Relationship Id="rId7" Type="http://schemas.openxmlformats.org/officeDocument/2006/relationships/slide" Target="slide3.xml"/><Relationship Id="rId12" Type="http://schemas.openxmlformats.org/officeDocument/2006/relationships/slide" Target="slide8.xml"/><Relationship Id="rId17" Type="http://schemas.openxmlformats.org/officeDocument/2006/relationships/slide" Target="slide14.xml"/><Relationship Id="rId2" Type="http://schemas.openxmlformats.org/officeDocument/2006/relationships/slideLayout" Target="../slideLayouts/slideLayout9.xml"/><Relationship Id="rId16" Type="http://schemas.openxmlformats.org/officeDocument/2006/relationships/slide" Target="slide12.xml"/><Relationship Id="rId20" Type="http://schemas.openxmlformats.org/officeDocument/2006/relationships/image" Target="../media/image21.png"/><Relationship Id="rId1" Type="http://schemas.openxmlformats.org/officeDocument/2006/relationships/tags" Target="../tags/tag2.xml"/><Relationship Id="rId6" Type="http://schemas.openxmlformats.org/officeDocument/2006/relationships/slide" Target="slide2.xml"/><Relationship Id="rId11" Type="http://schemas.openxmlformats.org/officeDocument/2006/relationships/slide" Target="slide7.xml"/><Relationship Id="rId5" Type="http://schemas.openxmlformats.org/officeDocument/2006/relationships/image" Target="../media/image20.png"/><Relationship Id="rId15" Type="http://schemas.openxmlformats.org/officeDocument/2006/relationships/slide" Target="slide11.xml"/><Relationship Id="rId10" Type="http://schemas.openxmlformats.org/officeDocument/2006/relationships/slide" Target="slide6.xml"/><Relationship Id="rId19" Type="http://schemas.openxmlformats.org/officeDocument/2006/relationships/slide" Target="slide17.xml"/><Relationship Id="rId4" Type="http://schemas.openxmlformats.org/officeDocument/2006/relationships/image" Target="../media/image19.png"/><Relationship Id="rId9" Type="http://schemas.openxmlformats.org/officeDocument/2006/relationships/slide" Target="slide5.xml"/><Relationship Id="rId14" Type="http://schemas.openxmlformats.org/officeDocument/2006/relationships/slide" Target="slide10.xml"/></Relationships>
</file>

<file path=ppt/slides/_rels/slide14.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image" Target="../media/image23.tmp"/><Relationship Id="rId3" Type="http://schemas.openxmlformats.org/officeDocument/2006/relationships/slide" Target="slide2.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image" Target="../media/image22.tmp"/><Relationship Id="rId2" Type="http://schemas.openxmlformats.org/officeDocument/2006/relationships/notesSlide" Target="../notesSlides/notesSlide14.xml"/><Relationship Id="rId16"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5.xml"/><Relationship Id="rId11" Type="http://schemas.openxmlformats.org/officeDocument/2006/relationships/slide" Target="slide10.xml"/><Relationship Id="rId5" Type="http://schemas.openxmlformats.org/officeDocument/2006/relationships/slide" Target="slide4.xml"/><Relationship Id="rId15" Type="http://schemas.openxmlformats.org/officeDocument/2006/relationships/slide" Target="slide16.xml"/><Relationship Id="rId10" Type="http://schemas.openxmlformats.org/officeDocument/2006/relationships/slide" Target="slide9.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5.xml"/></Relationships>
</file>

<file path=ppt/slides/_rels/slide15.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10.xml"/><Relationship Id="rId18" Type="http://schemas.openxmlformats.org/officeDocument/2006/relationships/slide" Target="slide17.xml"/><Relationship Id="rId3" Type="http://schemas.openxmlformats.org/officeDocument/2006/relationships/slideLayout" Target="../slideLayouts/slideLayout2.xml"/><Relationship Id="rId7" Type="http://schemas.openxmlformats.org/officeDocument/2006/relationships/slide" Target="slide4.xml"/><Relationship Id="rId12" Type="http://schemas.openxmlformats.org/officeDocument/2006/relationships/slide" Target="slide9.xml"/><Relationship Id="rId17" Type="http://schemas.openxmlformats.org/officeDocument/2006/relationships/slide" Target="slide16.xml"/><Relationship Id="rId2" Type="http://schemas.openxmlformats.org/officeDocument/2006/relationships/video" Target="../media/media1.mp4"/><Relationship Id="rId16" Type="http://schemas.openxmlformats.org/officeDocument/2006/relationships/slide" Target="slide14.xml"/><Relationship Id="rId1" Type="http://schemas.microsoft.com/office/2007/relationships/media" Target="../media/media1.mp4"/><Relationship Id="rId6" Type="http://schemas.openxmlformats.org/officeDocument/2006/relationships/slide" Target="slide3.xml"/><Relationship Id="rId11" Type="http://schemas.openxmlformats.org/officeDocument/2006/relationships/slide" Target="slide8.xml"/><Relationship Id="rId5" Type="http://schemas.openxmlformats.org/officeDocument/2006/relationships/slide" Target="slide2.xml"/><Relationship Id="rId15" Type="http://schemas.openxmlformats.org/officeDocument/2006/relationships/slide" Target="slide12.xml"/><Relationship Id="rId10" Type="http://schemas.openxmlformats.org/officeDocument/2006/relationships/slide" Target="slide7.xml"/><Relationship Id="rId19" Type="http://schemas.openxmlformats.org/officeDocument/2006/relationships/image" Target="../media/image24.png"/><Relationship Id="rId4" Type="http://schemas.openxmlformats.org/officeDocument/2006/relationships/notesSlide" Target="../notesSlides/notesSlide15.xml"/><Relationship Id="rId9" Type="http://schemas.openxmlformats.org/officeDocument/2006/relationships/slide" Target="slide6.xml"/><Relationship Id="rId14" Type="http://schemas.openxmlformats.org/officeDocument/2006/relationships/slide" Target="slide11.xml"/></Relationships>
</file>

<file path=ppt/slides/_rels/slide16.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3" Type="http://schemas.openxmlformats.org/officeDocument/2006/relationships/image" Target="../media/image25.jpeg"/><Relationship Id="rId7" Type="http://schemas.openxmlformats.org/officeDocument/2006/relationships/slide" Target="slide5.xml"/><Relationship Id="rId12" Type="http://schemas.openxmlformats.org/officeDocument/2006/relationships/slide" Target="slide10.xml"/><Relationship Id="rId17" Type="http://schemas.openxmlformats.org/officeDocument/2006/relationships/slide" Target="slide17.xml"/><Relationship Id="rId2" Type="http://schemas.openxmlformats.org/officeDocument/2006/relationships/notesSlide" Target="../notesSlides/notesSlide16.xml"/><Relationship Id="rId16" Type="http://schemas.openxmlformats.org/officeDocument/2006/relationships/slide" Target="slide14.xml"/><Relationship Id="rId1" Type="http://schemas.openxmlformats.org/officeDocument/2006/relationships/slideLayout" Target="../slideLayouts/slideLayout9.xml"/><Relationship Id="rId6" Type="http://schemas.openxmlformats.org/officeDocument/2006/relationships/slide" Target="slide4.xml"/><Relationship Id="rId11" Type="http://schemas.openxmlformats.org/officeDocument/2006/relationships/slide" Target="slide9.xml"/><Relationship Id="rId5" Type="http://schemas.openxmlformats.org/officeDocument/2006/relationships/slide" Target="slide3.xml"/><Relationship Id="rId15" Type="http://schemas.openxmlformats.org/officeDocument/2006/relationships/slide" Target="slide13.xml"/><Relationship Id="rId10" Type="http://schemas.openxmlformats.org/officeDocument/2006/relationships/slide" Target="slide8.xml"/><Relationship Id="rId4" Type="http://schemas.openxmlformats.org/officeDocument/2006/relationships/slide" Target="slide2.xml"/><Relationship Id="rId9" Type="http://schemas.openxmlformats.org/officeDocument/2006/relationships/slide" Target="slide7.xml"/><Relationship Id="rId14" Type="http://schemas.openxmlformats.org/officeDocument/2006/relationships/slide" Target="slide12.xml"/></Relationships>
</file>

<file path=ppt/slides/_rels/slide17.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3" Type="http://schemas.openxmlformats.org/officeDocument/2006/relationships/notesSlide" Target="../notesSlides/notesSlide17.xml"/><Relationship Id="rId7" Type="http://schemas.openxmlformats.org/officeDocument/2006/relationships/slide" Target="slide5.xml"/><Relationship Id="rId12" Type="http://schemas.openxmlformats.org/officeDocument/2006/relationships/slide" Target="slide10.xml"/><Relationship Id="rId17" Type="http://schemas.openxmlformats.org/officeDocument/2006/relationships/slide" Target="slide16.xml"/><Relationship Id="rId2" Type="http://schemas.openxmlformats.org/officeDocument/2006/relationships/slideLayout" Target="../slideLayouts/slideLayout1.xml"/><Relationship Id="rId16" Type="http://schemas.openxmlformats.org/officeDocument/2006/relationships/slide" Target="slide14.xml"/><Relationship Id="rId1" Type="http://schemas.openxmlformats.org/officeDocument/2006/relationships/tags" Target="../tags/tag3.xml"/><Relationship Id="rId6" Type="http://schemas.openxmlformats.org/officeDocument/2006/relationships/slide" Target="slide4.xml"/><Relationship Id="rId11" Type="http://schemas.openxmlformats.org/officeDocument/2006/relationships/slide" Target="slide9.xml"/><Relationship Id="rId5" Type="http://schemas.openxmlformats.org/officeDocument/2006/relationships/slide" Target="slide3.xml"/><Relationship Id="rId15" Type="http://schemas.openxmlformats.org/officeDocument/2006/relationships/slide" Target="slide13.xml"/><Relationship Id="rId10" Type="http://schemas.openxmlformats.org/officeDocument/2006/relationships/slide" Target="slide8.xml"/><Relationship Id="rId4" Type="http://schemas.openxmlformats.org/officeDocument/2006/relationships/slide" Target="slide2.xml"/><Relationship Id="rId9" Type="http://schemas.openxmlformats.org/officeDocument/2006/relationships/slide" Target="slide7.xml"/><Relationship Id="rId14" Type="http://schemas.openxmlformats.org/officeDocument/2006/relationships/slide" Target="slide12.xml"/></Relationships>
</file>

<file path=ppt/slides/_rels/slide2.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image" Target="../media/image4.png"/><Relationship Id="rId2" Type="http://schemas.openxmlformats.org/officeDocument/2006/relationships/notesSlide" Target="../notesSlides/notesSlide2.xml"/><Relationship Id="rId16" Type="http://schemas.openxmlformats.org/officeDocument/2006/relationships/slide" Target="slide17.xml"/><Relationship Id="rId1" Type="http://schemas.openxmlformats.org/officeDocument/2006/relationships/slideLayout" Target="../slideLayouts/slideLayout9.xml"/><Relationship Id="rId6" Type="http://schemas.openxmlformats.org/officeDocument/2006/relationships/slide" Target="slide6.xml"/><Relationship Id="rId11" Type="http://schemas.openxmlformats.org/officeDocument/2006/relationships/slide" Target="slide11.xml"/><Relationship Id="rId5" Type="http://schemas.openxmlformats.org/officeDocument/2006/relationships/slide" Target="slide5.xml"/><Relationship Id="rId15" Type="http://schemas.openxmlformats.org/officeDocument/2006/relationships/slide" Target="slide16.xml"/><Relationship Id="rId10" Type="http://schemas.openxmlformats.org/officeDocument/2006/relationships/slide" Target="slide10.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14.xml"/></Relationships>
</file>

<file path=ppt/slides/_rels/slide3.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18" Type="http://schemas.openxmlformats.org/officeDocument/2006/relationships/slide" Target="slide17.xml"/><Relationship Id="rId3" Type="http://schemas.openxmlformats.org/officeDocument/2006/relationships/image" Target="../media/image5.jpg"/><Relationship Id="rId7" Type="http://schemas.openxmlformats.org/officeDocument/2006/relationships/slide" Target="slide5.xml"/><Relationship Id="rId12" Type="http://schemas.openxmlformats.org/officeDocument/2006/relationships/slide" Target="slide10.xml"/><Relationship Id="rId17" Type="http://schemas.openxmlformats.org/officeDocument/2006/relationships/slide" Target="slide16.xml"/><Relationship Id="rId2" Type="http://schemas.openxmlformats.org/officeDocument/2006/relationships/notesSlide" Target="../notesSlides/notesSlide3.xml"/><Relationship Id="rId16" Type="http://schemas.openxmlformats.org/officeDocument/2006/relationships/slide" Target="slide14.xml"/><Relationship Id="rId1" Type="http://schemas.openxmlformats.org/officeDocument/2006/relationships/slideLayout" Target="../slideLayouts/slideLayout9.xml"/><Relationship Id="rId6" Type="http://schemas.openxmlformats.org/officeDocument/2006/relationships/slide" Target="slide4.xml"/><Relationship Id="rId11" Type="http://schemas.openxmlformats.org/officeDocument/2006/relationships/slide" Target="slide9.xml"/><Relationship Id="rId5" Type="http://schemas.openxmlformats.org/officeDocument/2006/relationships/slide" Target="slide2.xml"/><Relationship Id="rId15" Type="http://schemas.openxmlformats.org/officeDocument/2006/relationships/slide" Target="slide13.xml"/><Relationship Id="rId10" Type="http://schemas.openxmlformats.org/officeDocument/2006/relationships/slide" Target="slide8.xml"/><Relationship Id="rId4" Type="http://schemas.openxmlformats.org/officeDocument/2006/relationships/hyperlink" Target="http://www.statsilk.com/maps/interactive-map-ebola-death-rate-west-africa-and-dr-congo-time-animation" TargetMode="External"/><Relationship Id="rId9" Type="http://schemas.openxmlformats.org/officeDocument/2006/relationships/slide" Target="slide7.xml"/><Relationship Id="rId14" Type="http://schemas.openxmlformats.org/officeDocument/2006/relationships/slide" Target="slide12.xml"/></Relationships>
</file>

<file path=ppt/slides/_rels/slide4.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3" Type="http://schemas.openxmlformats.org/officeDocument/2006/relationships/image" Target="../media/image6.gif"/><Relationship Id="rId7" Type="http://schemas.openxmlformats.org/officeDocument/2006/relationships/slide" Target="slide6.xml"/><Relationship Id="rId12" Type="http://schemas.openxmlformats.org/officeDocument/2006/relationships/slide" Target="slide11.xml"/><Relationship Id="rId2" Type="http://schemas.openxmlformats.org/officeDocument/2006/relationships/notesSlide" Target="../notesSlides/notesSlide4.xml"/><Relationship Id="rId16" Type="http://schemas.openxmlformats.org/officeDocument/2006/relationships/slide" Target="slide17.xml"/><Relationship Id="rId1" Type="http://schemas.openxmlformats.org/officeDocument/2006/relationships/slideLayout" Target="../slideLayouts/slideLayout9.xml"/><Relationship Id="rId6" Type="http://schemas.openxmlformats.org/officeDocument/2006/relationships/slide" Target="slide5.xml"/><Relationship Id="rId11" Type="http://schemas.openxmlformats.org/officeDocument/2006/relationships/slide" Target="slide10.xml"/><Relationship Id="rId5" Type="http://schemas.openxmlformats.org/officeDocument/2006/relationships/slide" Target="slide3.xml"/><Relationship Id="rId15" Type="http://schemas.openxmlformats.org/officeDocument/2006/relationships/slide" Target="slide14.xml"/><Relationship Id="rId10" Type="http://schemas.openxmlformats.org/officeDocument/2006/relationships/slide" Target="slide9.xml"/><Relationship Id="rId4" Type="http://schemas.openxmlformats.org/officeDocument/2006/relationships/slide" Target="slide2.xml"/><Relationship Id="rId9" Type="http://schemas.openxmlformats.org/officeDocument/2006/relationships/slide" Target="slide8.xml"/><Relationship Id="rId14" Type="http://schemas.openxmlformats.org/officeDocument/2006/relationships/slide" Target="slide13.xml"/></Relationships>
</file>

<file path=ppt/slides/_rels/slide5.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18" Type="http://schemas.openxmlformats.org/officeDocument/2006/relationships/slide" Target="slide17.xml"/><Relationship Id="rId3" Type="http://schemas.openxmlformats.org/officeDocument/2006/relationships/image" Target="../media/image6.gif"/><Relationship Id="rId7" Type="http://schemas.openxmlformats.org/officeDocument/2006/relationships/slide" Target="slide4.xml"/><Relationship Id="rId12" Type="http://schemas.openxmlformats.org/officeDocument/2006/relationships/slide" Target="slide10.xml"/><Relationship Id="rId17" Type="http://schemas.openxmlformats.org/officeDocument/2006/relationships/slide" Target="slide16.xml"/><Relationship Id="rId2" Type="http://schemas.openxmlformats.org/officeDocument/2006/relationships/notesSlide" Target="../notesSlides/notesSlide5.xml"/><Relationship Id="rId16" Type="http://schemas.openxmlformats.org/officeDocument/2006/relationships/slide" Target="slide14.xml"/><Relationship Id="rId1" Type="http://schemas.openxmlformats.org/officeDocument/2006/relationships/slideLayout" Target="../slideLayouts/slideLayout9.xml"/><Relationship Id="rId6" Type="http://schemas.openxmlformats.org/officeDocument/2006/relationships/slide" Target="slide3.xml"/><Relationship Id="rId11" Type="http://schemas.openxmlformats.org/officeDocument/2006/relationships/slide" Target="slide9.xml"/><Relationship Id="rId5" Type="http://schemas.openxmlformats.org/officeDocument/2006/relationships/slide" Target="slide2.xml"/><Relationship Id="rId15" Type="http://schemas.openxmlformats.org/officeDocument/2006/relationships/slide" Target="slide13.xml"/><Relationship Id="rId10" Type="http://schemas.openxmlformats.org/officeDocument/2006/relationships/slide" Target="slide8.xml"/><Relationship Id="rId4" Type="http://schemas.openxmlformats.org/officeDocument/2006/relationships/image" Target="../media/image7.png"/><Relationship Id="rId9" Type="http://schemas.openxmlformats.org/officeDocument/2006/relationships/slide" Target="slide7.xml"/><Relationship Id="rId14" Type="http://schemas.openxmlformats.org/officeDocument/2006/relationships/slide" Target="slide12.xml"/></Relationships>
</file>

<file path=ppt/slides/_rels/slide6.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11.xml"/><Relationship Id="rId18" Type="http://schemas.openxmlformats.org/officeDocument/2006/relationships/slide" Target="slide17.xml"/><Relationship Id="rId3" Type="http://schemas.openxmlformats.org/officeDocument/2006/relationships/image" Target="../media/image8.png"/><Relationship Id="rId7" Type="http://schemas.openxmlformats.org/officeDocument/2006/relationships/slide" Target="slide4.xml"/><Relationship Id="rId12" Type="http://schemas.openxmlformats.org/officeDocument/2006/relationships/slide" Target="slide10.xml"/><Relationship Id="rId17" Type="http://schemas.openxmlformats.org/officeDocument/2006/relationships/slide" Target="slide15.xml"/><Relationship Id="rId2" Type="http://schemas.openxmlformats.org/officeDocument/2006/relationships/notesSlide" Target="../notesSlides/notesSlide6.xml"/><Relationship Id="rId16" Type="http://schemas.openxmlformats.org/officeDocument/2006/relationships/slide" Target="slide14.xml"/><Relationship Id="rId1" Type="http://schemas.openxmlformats.org/officeDocument/2006/relationships/slideLayout" Target="../slideLayouts/slideLayout9.xml"/><Relationship Id="rId6" Type="http://schemas.openxmlformats.org/officeDocument/2006/relationships/slide" Target="slide3.xml"/><Relationship Id="rId11" Type="http://schemas.openxmlformats.org/officeDocument/2006/relationships/slide" Target="slide9.xml"/><Relationship Id="rId5" Type="http://schemas.openxmlformats.org/officeDocument/2006/relationships/slide" Target="slide2.xml"/><Relationship Id="rId15" Type="http://schemas.openxmlformats.org/officeDocument/2006/relationships/slide" Target="slide13.xml"/><Relationship Id="rId10" Type="http://schemas.openxmlformats.org/officeDocument/2006/relationships/slide" Target="slide8.xml"/><Relationship Id="rId4" Type="http://schemas.openxmlformats.org/officeDocument/2006/relationships/image" Target="../media/image9.tmp"/><Relationship Id="rId9" Type="http://schemas.openxmlformats.org/officeDocument/2006/relationships/slide" Target="slide7.xml"/><Relationship Id="rId14" Type="http://schemas.openxmlformats.org/officeDocument/2006/relationships/slide" Target="slide12.xml"/></Relationships>
</file>

<file path=ppt/slides/_rels/slide7.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11.xml"/><Relationship Id="rId18" Type="http://schemas.openxmlformats.org/officeDocument/2006/relationships/slide" Target="slide17.xml"/><Relationship Id="rId3" Type="http://schemas.openxmlformats.org/officeDocument/2006/relationships/image" Target="../media/image10.png"/><Relationship Id="rId7" Type="http://schemas.openxmlformats.org/officeDocument/2006/relationships/slide" Target="slide4.xml"/><Relationship Id="rId12" Type="http://schemas.openxmlformats.org/officeDocument/2006/relationships/slide" Target="slide10.xml"/><Relationship Id="rId17" Type="http://schemas.openxmlformats.org/officeDocument/2006/relationships/slide" Target="slide16.xml"/><Relationship Id="rId2" Type="http://schemas.openxmlformats.org/officeDocument/2006/relationships/notesSlide" Target="../notesSlides/notesSlide7.xml"/><Relationship Id="rId16" Type="http://schemas.openxmlformats.org/officeDocument/2006/relationships/slide" Target="slide14.xml"/><Relationship Id="rId1" Type="http://schemas.openxmlformats.org/officeDocument/2006/relationships/slideLayout" Target="../slideLayouts/slideLayout9.xml"/><Relationship Id="rId6" Type="http://schemas.openxmlformats.org/officeDocument/2006/relationships/slide" Target="slide3.xml"/><Relationship Id="rId11" Type="http://schemas.openxmlformats.org/officeDocument/2006/relationships/slide" Target="slide9.xml"/><Relationship Id="rId5" Type="http://schemas.openxmlformats.org/officeDocument/2006/relationships/slide" Target="slide2.xml"/><Relationship Id="rId15" Type="http://schemas.openxmlformats.org/officeDocument/2006/relationships/slide" Target="slide13.xml"/><Relationship Id="rId10" Type="http://schemas.openxmlformats.org/officeDocument/2006/relationships/slide" Target="slide8.xml"/><Relationship Id="rId4" Type="http://schemas.openxmlformats.org/officeDocument/2006/relationships/chart" Target="../charts/chart1.xml"/><Relationship Id="rId9" Type="http://schemas.openxmlformats.org/officeDocument/2006/relationships/slide" Target="slide6.xml"/><Relationship Id="rId14" Type="http://schemas.openxmlformats.org/officeDocument/2006/relationships/slide" Target="slide12.xml"/></Relationships>
</file>

<file path=ppt/slides/_rels/slide8.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11.xml"/><Relationship Id="rId18" Type="http://schemas.openxmlformats.org/officeDocument/2006/relationships/image" Target="../media/image13.tmp"/><Relationship Id="rId3" Type="http://schemas.openxmlformats.org/officeDocument/2006/relationships/image" Target="../media/image11.png"/><Relationship Id="rId7" Type="http://schemas.openxmlformats.org/officeDocument/2006/relationships/slide" Target="slide4.xml"/><Relationship Id="rId12" Type="http://schemas.openxmlformats.org/officeDocument/2006/relationships/slide" Target="slide10.xml"/><Relationship Id="rId17" Type="http://schemas.openxmlformats.org/officeDocument/2006/relationships/slide" Target="slide17.xml"/><Relationship Id="rId2" Type="http://schemas.openxmlformats.org/officeDocument/2006/relationships/notesSlide" Target="../notesSlides/notesSlide8.xml"/><Relationship Id="rId16" Type="http://schemas.openxmlformats.org/officeDocument/2006/relationships/slide" Target="slide14.xml"/><Relationship Id="rId1" Type="http://schemas.openxmlformats.org/officeDocument/2006/relationships/slideLayout" Target="../slideLayouts/slideLayout9.xml"/><Relationship Id="rId6" Type="http://schemas.openxmlformats.org/officeDocument/2006/relationships/slide" Target="slide3.xml"/><Relationship Id="rId11" Type="http://schemas.openxmlformats.org/officeDocument/2006/relationships/slide" Target="slide9.xml"/><Relationship Id="rId5" Type="http://schemas.openxmlformats.org/officeDocument/2006/relationships/slide" Target="slide2.xml"/><Relationship Id="rId15" Type="http://schemas.openxmlformats.org/officeDocument/2006/relationships/slide" Target="slide13.xml"/><Relationship Id="rId10" Type="http://schemas.openxmlformats.org/officeDocument/2006/relationships/slide" Target="slide7.xml"/><Relationship Id="rId4" Type="http://schemas.openxmlformats.org/officeDocument/2006/relationships/image" Target="../media/image12.png"/><Relationship Id="rId9" Type="http://schemas.openxmlformats.org/officeDocument/2006/relationships/slide" Target="slide6.xml"/><Relationship Id="rId14" Type="http://schemas.openxmlformats.org/officeDocument/2006/relationships/slide" Target="slide12.xml"/></Relationships>
</file>

<file path=ppt/slides/_rels/slide9.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3.xml"/><Relationship Id="rId3" Type="http://schemas.openxmlformats.org/officeDocument/2006/relationships/slide" Target="slide2.xml"/><Relationship Id="rId7" Type="http://schemas.openxmlformats.org/officeDocument/2006/relationships/slide" Target="slide6.xml"/><Relationship Id="rId12" Type="http://schemas.openxmlformats.org/officeDocument/2006/relationships/slide" Target="slide12.xml"/><Relationship Id="rId2" Type="http://schemas.openxmlformats.org/officeDocument/2006/relationships/notesSlide" Target="../notesSlides/notesSlide9.xml"/><Relationship Id="rId16" Type="http://schemas.openxmlformats.org/officeDocument/2006/relationships/image" Target="../media/image14.tmp"/><Relationship Id="rId1" Type="http://schemas.openxmlformats.org/officeDocument/2006/relationships/slideLayout" Target="../slideLayouts/slideLayout9.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slide" Target="slide4.xml"/><Relationship Id="rId15" Type="http://schemas.openxmlformats.org/officeDocument/2006/relationships/slide" Target="slide17.xml"/><Relationship Id="rId10" Type="http://schemas.openxmlformats.org/officeDocument/2006/relationships/slide" Target="slide10.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9450" y="986847"/>
            <a:ext cx="10833099" cy="2387600"/>
          </a:xfrm>
        </p:spPr>
        <p:txBody>
          <a:bodyPr>
            <a:normAutofit/>
          </a:bodyPr>
          <a:lstStyle/>
          <a:p>
            <a:r>
              <a:rPr lang="en-NZ" sz="4800" dirty="0"/>
              <a:t>A Tour to Statistically Informed Interactive Maps</a:t>
            </a:r>
          </a:p>
        </p:txBody>
      </p:sp>
      <p:sp>
        <p:nvSpPr>
          <p:cNvPr id="3" name="Subtitle 2"/>
          <p:cNvSpPr>
            <a:spLocks noGrp="1"/>
          </p:cNvSpPr>
          <p:nvPr>
            <p:ph type="subTitle" idx="1"/>
          </p:nvPr>
        </p:nvSpPr>
        <p:spPr>
          <a:xfrm>
            <a:off x="1595438" y="3602038"/>
            <a:ext cx="9001125" cy="2457899"/>
          </a:xfrm>
        </p:spPr>
        <p:txBody>
          <a:bodyPr vert="horz" lIns="91440" tIns="45720" rIns="91440" bIns="45720" rtlCol="0" anchor="t">
            <a:normAutofit/>
          </a:bodyPr>
          <a:lstStyle/>
          <a:p>
            <a:r>
              <a:rPr lang="en-US" dirty="0"/>
              <a:t>Researcher: Carina Zheng</a:t>
            </a:r>
          </a:p>
          <a:p>
            <a:r>
              <a:rPr lang="en-US" dirty="0"/>
              <a:t>Supervisor: Richard Penny</a:t>
            </a:r>
          </a:p>
          <a:p>
            <a:r>
              <a:rPr lang="en-US" dirty="0"/>
              <a:t>With Statistics NZ</a:t>
            </a:r>
          </a:p>
          <a:p>
            <a:r>
              <a:rPr lang="en-US" dirty="0"/>
              <a:t>2015/16</a:t>
            </a:r>
          </a:p>
        </p:txBody>
      </p:sp>
      <p:pic>
        <p:nvPicPr>
          <p:cNvPr id="2050" name="Picture 2" descr="Go to Statistics New Zealand home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427" y="188333"/>
            <a:ext cx="1466850" cy="1047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dn.eventfinda.co.nz/uploads/locations/transformed/131118-2360-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1063" y="188333"/>
            <a:ext cx="1424564" cy="883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073449"/>
      </p:ext>
    </p:extLst>
  </p:cSld>
  <p:clrMapOvr>
    <a:masterClrMapping/>
  </p:clrMapOvr>
  <mc:AlternateContent xmlns:mc="http://schemas.openxmlformats.org/markup-compatibility/2006">
    <mc:Choice xmlns:p14="http://schemas.microsoft.com/office/powerpoint/2010/main" Requires="p14">
      <p:transition spd="slow" p14:dur="2000" advTm="18916"/>
    </mc:Choice>
    <mc:Fallback>
      <p:transition spd="slow" advTm="1891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2359485" y="284623"/>
            <a:ext cx="6241816" cy="510309"/>
          </a:xfrm>
        </p:spPr>
        <p:txBody>
          <a:bodyPr>
            <a:normAutofit fontScale="90000"/>
          </a:bodyPr>
          <a:lstStyle/>
          <a:p>
            <a:r>
              <a:rPr lang="en-US" dirty="0"/>
              <a:t>One-mean map</a:t>
            </a:r>
            <a:endParaRPr lang="en-NZ" dirty="0"/>
          </a:p>
        </p:txBody>
      </p:sp>
      <p:sp>
        <p:nvSpPr>
          <p:cNvPr id="17" name="Text Placeholder 16"/>
          <p:cNvSpPr>
            <a:spLocks noGrp="1"/>
          </p:cNvSpPr>
          <p:nvPr>
            <p:ph type="body" sz="half" idx="2"/>
          </p:nvPr>
        </p:nvSpPr>
        <p:spPr>
          <a:xfrm>
            <a:off x="8936043" y="1035697"/>
            <a:ext cx="2676579" cy="5038375"/>
          </a:xfrm>
        </p:spPr>
        <p:txBody>
          <a:bodyPr>
            <a:noAutofit/>
          </a:bodyPr>
          <a:lstStyle/>
          <a:p>
            <a:pPr marL="285750" indent="-285750" algn="l">
              <a:buFont typeface="Arial" panose="020B0604020202020204" pitchFamily="34" charset="0"/>
              <a:buChar char="•"/>
            </a:pPr>
            <a:r>
              <a:rPr lang="en-US" sz="1400" b="1" dirty="0"/>
              <a:t>Basic Visualization</a:t>
            </a:r>
          </a:p>
          <a:p>
            <a:pPr marL="285750" indent="-285750" algn="l">
              <a:buFont typeface="Arial" panose="020B0604020202020204" pitchFamily="34" charset="0"/>
              <a:buChar char="•"/>
            </a:pPr>
            <a:r>
              <a:rPr lang="en-US" sz="1400" b="1" dirty="0" smtClean="0"/>
              <a:t>Limited Correlation</a:t>
            </a:r>
          </a:p>
          <a:p>
            <a:pPr marL="285750" indent="-285750" algn="l">
              <a:buFont typeface="Arial" panose="020B0604020202020204" pitchFamily="34" charset="0"/>
              <a:buChar char="•"/>
            </a:pPr>
            <a:endParaRPr lang="en-US" sz="1400" b="1" dirty="0" smtClean="0"/>
          </a:p>
          <a:p>
            <a:pPr algn="l"/>
            <a:r>
              <a:rPr lang="en-US" sz="1400" b="1" dirty="0" smtClean="0">
                <a:solidFill>
                  <a:srgbClr val="FFFF00"/>
                </a:solidFill>
              </a:rPr>
              <a:t>Key functions</a:t>
            </a:r>
            <a:r>
              <a:rPr lang="en-US" sz="1400" b="1" dirty="0" smtClean="0"/>
              <a:t>:</a:t>
            </a:r>
          </a:p>
          <a:p>
            <a:pPr marL="285750" indent="-285750" algn="l">
              <a:buFont typeface="Arial" panose="020B0604020202020204" pitchFamily="34" charset="0"/>
              <a:buChar char="•"/>
            </a:pPr>
            <a:r>
              <a:rPr lang="en-US" sz="1400" b="1" dirty="0" err="1" smtClean="0">
                <a:solidFill>
                  <a:srgbClr val="FFFF00"/>
                </a:solidFill>
              </a:rPr>
              <a:t>colorRampPalette</a:t>
            </a:r>
            <a:r>
              <a:rPr lang="en-US" sz="1400" dirty="0" smtClean="0">
                <a:solidFill>
                  <a:srgbClr val="FFFF00"/>
                </a:solidFill>
              </a:rPr>
              <a:t> </a:t>
            </a:r>
            <a:r>
              <a:rPr lang="en-US" sz="1400" dirty="0" smtClean="0">
                <a:effectLst/>
              </a:rPr>
              <a:t>{</a:t>
            </a:r>
            <a:r>
              <a:rPr lang="en-US" sz="1400" dirty="0" err="1" smtClean="0">
                <a:effectLst/>
              </a:rPr>
              <a:t>colorRamps</a:t>
            </a:r>
            <a:r>
              <a:rPr lang="en-US" sz="1400" dirty="0" smtClean="0">
                <a:effectLst/>
              </a:rPr>
              <a:t>}</a:t>
            </a:r>
          </a:p>
          <a:p>
            <a:pPr marL="285750" indent="-285750" algn="l">
              <a:buFont typeface="Arial" panose="020B0604020202020204" pitchFamily="34" charset="0"/>
              <a:buChar char="•"/>
            </a:pPr>
            <a:r>
              <a:rPr lang="en-US" sz="1400" b="1" dirty="0" err="1" smtClean="0">
                <a:solidFill>
                  <a:srgbClr val="FFFF00"/>
                </a:solidFill>
              </a:rPr>
              <a:t>classIntervals</a:t>
            </a:r>
            <a:r>
              <a:rPr lang="en-US" sz="1400" dirty="0" smtClean="0">
                <a:solidFill>
                  <a:srgbClr val="FFFF00"/>
                </a:solidFill>
              </a:rPr>
              <a:t> </a:t>
            </a:r>
            <a:r>
              <a:rPr lang="en-US" sz="1400" dirty="0" smtClean="0">
                <a:effectLst/>
              </a:rPr>
              <a:t>{</a:t>
            </a:r>
            <a:r>
              <a:rPr lang="en-US" sz="1400" dirty="0" err="1" smtClean="0">
                <a:effectLst/>
              </a:rPr>
              <a:t>classInt</a:t>
            </a:r>
            <a:r>
              <a:rPr lang="en-US" sz="1400" dirty="0" smtClean="0">
                <a:effectLst/>
              </a:rPr>
              <a:t>}</a:t>
            </a:r>
            <a:endParaRPr lang="en-US" sz="1400" dirty="0" smtClean="0"/>
          </a:p>
          <a:p>
            <a:pPr marL="285750" indent="-285750" algn="l">
              <a:buFont typeface="Arial" panose="020B0604020202020204" pitchFamily="34" charset="0"/>
              <a:buChar char="•"/>
            </a:pPr>
            <a:r>
              <a:rPr lang="en-US" sz="1400" b="1" dirty="0" err="1">
                <a:solidFill>
                  <a:srgbClr val="FFFF00"/>
                </a:solidFill>
              </a:rPr>
              <a:t>findColours</a:t>
            </a:r>
            <a:r>
              <a:rPr lang="en-US" sz="1400" dirty="0" smtClean="0"/>
              <a:t> </a:t>
            </a:r>
            <a:r>
              <a:rPr lang="en-US" sz="1400" dirty="0"/>
              <a:t>– match each value in dataset to a </a:t>
            </a:r>
            <a:r>
              <a:rPr lang="en-US" sz="1400" dirty="0" smtClean="0"/>
              <a:t>color</a:t>
            </a:r>
          </a:p>
          <a:p>
            <a:pPr marL="285750" indent="-285750" algn="l">
              <a:buFont typeface="Arial" panose="020B0604020202020204" pitchFamily="34" charset="0"/>
              <a:buChar char="•"/>
            </a:pPr>
            <a:r>
              <a:rPr lang="en-US" sz="1400" b="1" dirty="0" smtClean="0">
                <a:solidFill>
                  <a:srgbClr val="FFFF00"/>
                </a:solidFill>
              </a:rPr>
              <a:t>Customized </a:t>
            </a:r>
            <a:r>
              <a:rPr lang="en-US" sz="1400" b="1" dirty="0">
                <a:solidFill>
                  <a:srgbClr val="FFFF00"/>
                </a:solidFill>
              </a:rPr>
              <a:t>legend </a:t>
            </a:r>
            <a:r>
              <a:rPr lang="en-US" sz="1400" dirty="0"/>
              <a:t>– </a:t>
            </a:r>
          </a:p>
          <a:p>
            <a:pPr marL="742950" lvl="1" indent="-285750">
              <a:buFont typeface="+mj-lt"/>
              <a:buAutoNum type="arabicPeriod"/>
            </a:pPr>
            <a:r>
              <a:rPr lang="en-US" sz="1200" dirty="0"/>
              <a:t>“%” after numbers</a:t>
            </a:r>
          </a:p>
          <a:p>
            <a:pPr marL="742950" lvl="1" indent="-285750">
              <a:buFont typeface="+mj-lt"/>
              <a:buAutoNum type="arabicPeriod"/>
            </a:pPr>
            <a:r>
              <a:rPr lang="en-US" sz="1200" dirty="0"/>
              <a:t>Beginnings of intervals are added</a:t>
            </a:r>
          </a:p>
          <a:p>
            <a:pPr marL="742950" lvl="1" indent="-285750">
              <a:buFont typeface="+mj-lt"/>
              <a:buAutoNum type="arabicPeriod"/>
            </a:pPr>
            <a:r>
              <a:rPr lang="en-US" sz="1200" dirty="0"/>
              <a:t>“-” are </a:t>
            </a:r>
            <a:r>
              <a:rPr lang="en-US" sz="1200" dirty="0" smtClean="0"/>
              <a:t>added</a:t>
            </a:r>
          </a:p>
        </p:txBody>
      </p:sp>
      <p:sp>
        <p:nvSpPr>
          <p:cNvPr id="6" name="TextBox 5"/>
          <p:cNvSpPr txBox="1"/>
          <p:nvPr/>
        </p:nvSpPr>
        <p:spPr>
          <a:xfrm>
            <a:off x="221091" y="1259820"/>
            <a:ext cx="1393105" cy="4308872"/>
          </a:xfrm>
          <a:prstGeom prst="rect">
            <a:avLst/>
          </a:prstGeom>
          <a:noFill/>
        </p:spPr>
        <p:txBody>
          <a:bodyPr wrap="square" rtlCol="0">
            <a:spAutoFit/>
          </a:bodyPr>
          <a:lstStyle/>
          <a:p>
            <a:r>
              <a:rPr lang="en-US" sz="900" b="1" dirty="0">
                <a:solidFill>
                  <a:schemeClr val="accent3">
                    <a:lumMod val="40000"/>
                    <a:lumOff val="60000"/>
                  </a:schemeClr>
                </a:solidFill>
              </a:rPr>
              <a:t>Outline</a:t>
            </a:r>
          </a:p>
          <a:p>
            <a:endParaRPr lang="en-NZ" sz="9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3" action="ppaction://hlinksldjump"/>
              </a:rPr>
              <a:t>Motivation</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rPr>
              <a:t>An E</a:t>
            </a:r>
            <a:r>
              <a:rPr lang="en-US" sz="800" u="sng" dirty="0">
                <a:solidFill>
                  <a:schemeClr val="tx2">
                    <a:lumMod val="75000"/>
                  </a:schemeClr>
                </a:solidFill>
                <a:hlinkClick r:id="rId4" action="ppaction://hlinksldjump"/>
              </a:rPr>
              <a:t>xample</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5" action="ppaction://hlinksldjump"/>
              </a:rPr>
              <a:t>Background</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6" action="ppaction://hlinksldjump"/>
              </a:rPr>
              <a:t>Concept</a:t>
            </a:r>
            <a:r>
              <a:rPr lang="en-US" sz="800" u="sng" dirty="0">
                <a:solidFill>
                  <a:schemeClr val="tx2">
                    <a:lumMod val="75000"/>
                  </a:schemeClr>
                </a:solidFill>
              </a:rPr>
              <a:t> of the app</a:t>
            </a:r>
          </a:p>
          <a:p>
            <a:pPr marL="228600" indent="-228600">
              <a:lnSpc>
                <a:spcPct val="200000"/>
              </a:lnSpc>
              <a:buFont typeface="+mj-lt"/>
              <a:buAutoNum type="arabicPeriod"/>
            </a:pPr>
            <a:r>
              <a:rPr lang="en-US" sz="800" u="sng" dirty="0">
                <a:solidFill>
                  <a:schemeClr val="tx2">
                    <a:lumMod val="75000"/>
                  </a:schemeClr>
                </a:solidFill>
                <a:hlinkClick r:id="rId7" action="ppaction://hlinksldjump"/>
              </a:rPr>
              <a:t>Reading Data</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8" action="ppaction://hlinksldjump"/>
              </a:rPr>
              <a:t>Preparation</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9" action="ppaction://hlinksldjump"/>
              </a:rPr>
              <a:t>Parameters</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0" action="ppaction://hlinksldjump"/>
              </a:rPr>
              <a:t>One-mean 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rgbClr val="FFFF00"/>
                </a:solidFill>
              </a:rPr>
              <a:t>One-mean Map </a:t>
            </a:r>
          </a:p>
          <a:p>
            <a:pPr marL="228600" indent="-228600">
              <a:lnSpc>
                <a:spcPct val="200000"/>
              </a:lnSpc>
              <a:buFont typeface="+mj-lt"/>
              <a:buAutoNum type="arabicPeriod"/>
            </a:pPr>
            <a:r>
              <a:rPr lang="en-US" sz="800" u="sng" dirty="0">
                <a:solidFill>
                  <a:schemeClr val="tx2">
                    <a:lumMod val="75000"/>
                  </a:schemeClr>
                </a:solidFill>
              </a:rPr>
              <a:t>Two-mean </a:t>
            </a:r>
            <a:r>
              <a:rPr lang="en-US" sz="800" u="sng" dirty="0">
                <a:solidFill>
                  <a:schemeClr val="tx2">
                    <a:lumMod val="75000"/>
                  </a:schemeClr>
                </a:solidFill>
                <a:hlinkClick r:id="rId11" action="ppaction://hlinksldjump"/>
              </a:rPr>
              <a:t>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2" action="ppaction://hlinksldjump"/>
              </a:rPr>
              <a:t>Scatterplot</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3" action="ppaction://hlinksldjump"/>
              </a:rPr>
              <a:t>Two-mean </a:t>
            </a:r>
            <a:r>
              <a:rPr lang="en-US" sz="800" u="sng" dirty="0" smtClean="0">
                <a:solidFill>
                  <a:schemeClr val="tx2">
                    <a:lumMod val="75000"/>
                  </a:schemeClr>
                </a:solidFill>
                <a:hlinkClick r:id="rId13" action="ppaction://hlinksldjump"/>
              </a:rPr>
              <a:t>Map</a:t>
            </a:r>
            <a:endParaRPr lang="en-US" sz="800" u="sng" dirty="0">
              <a:solidFill>
                <a:schemeClr val="tx2">
                  <a:lumMod val="75000"/>
                </a:schemeClr>
              </a:solidFill>
            </a:endParaRPr>
          </a:p>
          <a:p>
            <a:pPr marL="228600" indent="-228600">
              <a:lnSpc>
                <a:spcPct val="200000"/>
              </a:lnSpc>
              <a:buFont typeface="+mj-lt"/>
              <a:buAutoNum type="arabicPeriod"/>
            </a:pPr>
            <a:r>
              <a:rPr lang="en-US" sz="800" dirty="0">
                <a:hlinkClick r:id="rId14" action="ppaction://hlinksldjump"/>
              </a:rPr>
              <a:t>Legend Comparison</a:t>
            </a:r>
            <a:endParaRPr lang="en-US" sz="800" dirty="0"/>
          </a:p>
          <a:p>
            <a:pPr marL="228600" indent="-228600">
              <a:lnSpc>
                <a:spcPct val="200000"/>
              </a:lnSpc>
              <a:buFont typeface="+mj-lt"/>
              <a:buAutoNum type="arabicPeriod"/>
            </a:pPr>
            <a:r>
              <a:rPr lang="en-US" sz="800" u="sng" dirty="0" smtClean="0">
                <a:solidFill>
                  <a:schemeClr val="tx2">
                    <a:lumMod val="75000"/>
                  </a:schemeClr>
                </a:solidFill>
              </a:rPr>
              <a:t>A </a:t>
            </a:r>
            <a:r>
              <a:rPr lang="en-US" sz="800" u="sng" dirty="0">
                <a:solidFill>
                  <a:schemeClr val="tx2">
                    <a:lumMod val="75000"/>
                  </a:schemeClr>
                </a:solidFill>
              </a:rPr>
              <a:t>L</a:t>
            </a:r>
            <a:r>
              <a:rPr lang="en-US" sz="800" u="sng" dirty="0">
                <a:solidFill>
                  <a:schemeClr val="tx2">
                    <a:lumMod val="75000"/>
                  </a:schemeClr>
                </a:solidFill>
                <a:hlinkClick r:id="rId14" action="ppaction://hlinksldjump"/>
              </a:rPr>
              <a:t>ittle</a:t>
            </a:r>
            <a:r>
              <a:rPr lang="en-US" sz="800" u="sng" dirty="0">
                <a:solidFill>
                  <a:schemeClr val="tx2">
                    <a:lumMod val="75000"/>
                  </a:schemeClr>
                </a:solidFill>
              </a:rPr>
              <a:t> Taste</a:t>
            </a:r>
          </a:p>
          <a:p>
            <a:pPr marL="228600" indent="-228600">
              <a:lnSpc>
                <a:spcPct val="200000"/>
              </a:lnSpc>
              <a:buFont typeface="+mj-lt"/>
              <a:buAutoNum type="arabicPeriod"/>
            </a:pPr>
            <a:r>
              <a:rPr lang="en-US" sz="800" u="sng" dirty="0">
                <a:solidFill>
                  <a:schemeClr val="tx2">
                    <a:lumMod val="75000"/>
                  </a:schemeClr>
                </a:solidFill>
              </a:rPr>
              <a:t>More </a:t>
            </a:r>
            <a:r>
              <a:rPr lang="en-US" sz="800" u="sng" dirty="0">
                <a:solidFill>
                  <a:schemeClr val="tx2">
                    <a:lumMod val="75000"/>
                  </a:schemeClr>
                </a:solidFill>
                <a:hlinkClick r:id="rId14" action="ppaction://hlinksldjump"/>
              </a:rPr>
              <a:t>to</a:t>
            </a:r>
            <a:r>
              <a:rPr lang="en-US" sz="800" u="sng" dirty="0">
                <a:solidFill>
                  <a:schemeClr val="tx2">
                    <a:lumMod val="75000"/>
                  </a:schemeClr>
                </a:solidFill>
              </a:rPr>
              <a:t> be done</a:t>
            </a:r>
          </a:p>
          <a:p>
            <a:pPr marL="228600" indent="-228600">
              <a:lnSpc>
                <a:spcPct val="200000"/>
              </a:lnSpc>
              <a:buFont typeface="+mj-lt"/>
              <a:buAutoNum type="arabicPeriod"/>
            </a:pPr>
            <a:r>
              <a:rPr lang="en-US" sz="800" u="sng" dirty="0">
                <a:solidFill>
                  <a:schemeClr val="tx2">
                    <a:lumMod val="75000"/>
                  </a:schemeClr>
                </a:solidFill>
                <a:hlinkClick r:id="rId15" action="ppaction://hlinksldjump"/>
              </a:rPr>
              <a:t>The End</a:t>
            </a:r>
            <a:endParaRPr lang="en-US" sz="800" u="sng" dirty="0">
              <a:solidFill>
                <a:schemeClr val="tx2">
                  <a:lumMod val="75000"/>
                </a:schemeClr>
              </a:solidFill>
            </a:endParaRPr>
          </a:p>
        </p:txBody>
      </p:sp>
      <p:pic>
        <p:nvPicPr>
          <p:cNvPr id="2" name="Picture 1" descr="Screen Clipping"/>
          <p:cNvPicPr>
            <a:picLocks noChangeAspect="1"/>
          </p:cNvPicPr>
          <p:nvPr/>
        </p:nvPicPr>
        <p:blipFill>
          <a:blip r:embed="rId16"/>
          <a:stretch>
            <a:fillRect/>
          </a:stretch>
        </p:blipFill>
        <p:spPr>
          <a:xfrm>
            <a:off x="1656068" y="1035697"/>
            <a:ext cx="7238102" cy="4794958"/>
          </a:xfrm>
          <a:prstGeom prst="rect">
            <a:avLst/>
          </a:prstGeom>
        </p:spPr>
      </p:pic>
    </p:spTree>
    <p:extLst>
      <p:ext uri="{BB962C8B-B14F-4D97-AF65-F5344CB8AC3E}">
        <p14:creationId xmlns:p14="http://schemas.microsoft.com/office/powerpoint/2010/main" val="930968111"/>
      </p:ext>
    </p:extLst>
  </p:cSld>
  <p:clrMapOvr>
    <a:masterClrMapping/>
  </p:clrMapOvr>
  <mc:AlternateContent xmlns:mc="http://schemas.openxmlformats.org/markup-compatibility/2006">
    <mc:Choice xmlns:p14="http://schemas.microsoft.com/office/powerpoint/2010/main" Requires="p14">
      <p:transition spd="slow" p14:dur="2000" advTm="95875"/>
    </mc:Choice>
    <mc:Fallback>
      <p:transition spd="slow" advTm="9587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2359485" y="284623"/>
            <a:ext cx="6241816" cy="510309"/>
          </a:xfrm>
        </p:spPr>
        <p:txBody>
          <a:bodyPr>
            <a:normAutofit fontScale="90000"/>
          </a:bodyPr>
          <a:lstStyle/>
          <a:p>
            <a:r>
              <a:rPr lang="en-US" dirty="0"/>
              <a:t>Two-mean table</a:t>
            </a:r>
            <a:endParaRPr lang="en-NZ" dirty="0"/>
          </a:p>
        </p:txBody>
      </p:sp>
      <p:sp>
        <p:nvSpPr>
          <p:cNvPr id="4" name="Rectangle 3"/>
          <p:cNvSpPr/>
          <p:nvPr/>
        </p:nvSpPr>
        <p:spPr>
          <a:xfrm>
            <a:off x="6746033" y="3060441"/>
            <a:ext cx="1343608" cy="3339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629" t="46793" r="-200" b="3808"/>
          <a:stretch/>
        </p:blipFill>
        <p:spPr>
          <a:xfrm>
            <a:off x="1614196" y="1098791"/>
            <a:ext cx="10015268" cy="3105509"/>
          </a:xfrm>
          <a:prstGeom prst="rect">
            <a:avLst/>
          </a:prstGeom>
        </p:spPr>
      </p:pic>
      <p:sp>
        <p:nvSpPr>
          <p:cNvPr id="7" name="Text Placeholder 6"/>
          <p:cNvSpPr>
            <a:spLocks noGrp="1"/>
          </p:cNvSpPr>
          <p:nvPr>
            <p:ph type="body" sz="half" idx="2"/>
          </p:nvPr>
        </p:nvSpPr>
        <p:spPr>
          <a:xfrm>
            <a:off x="3130547" y="5053266"/>
            <a:ext cx="5934950" cy="538259"/>
          </a:xfrm>
        </p:spPr>
        <p:txBody>
          <a:bodyPr/>
          <a:lstStyle/>
          <a:p>
            <a:r>
              <a:rPr lang="en-NZ" dirty="0"/>
              <a:t>Eh… perhaps too much to </a:t>
            </a:r>
            <a:r>
              <a:rPr lang="en-NZ" dirty="0" smtClean="0"/>
              <a:t>be squeezed </a:t>
            </a:r>
            <a:r>
              <a:rPr lang="en-NZ" dirty="0"/>
              <a:t>in?</a:t>
            </a:r>
            <a:endParaRPr lang="id-ID" dirty="0"/>
          </a:p>
        </p:txBody>
      </p:sp>
      <p:pic>
        <p:nvPicPr>
          <p:cNvPr id="9" name="Picture 2" descr="https://pbs.twimg.com/profile_images/2593726399/7uk22663i9kb3i6nzsig_400x400.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8590" y="1009999"/>
            <a:ext cx="3739408" cy="373940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21091" y="1259820"/>
            <a:ext cx="1393105" cy="4308872"/>
          </a:xfrm>
          <a:prstGeom prst="rect">
            <a:avLst/>
          </a:prstGeom>
          <a:noFill/>
        </p:spPr>
        <p:txBody>
          <a:bodyPr wrap="square" rtlCol="0">
            <a:spAutoFit/>
          </a:bodyPr>
          <a:lstStyle/>
          <a:p>
            <a:r>
              <a:rPr lang="en-US" sz="900" b="1" dirty="0">
                <a:solidFill>
                  <a:schemeClr val="accent3">
                    <a:lumMod val="40000"/>
                    <a:lumOff val="60000"/>
                  </a:schemeClr>
                </a:solidFill>
              </a:rPr>
              <a:t>Outline</a:t>
            </a:r>
          </a:p>
          <a:p>
            <a:endParaRPr lang="en-NZ" sz="9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6" action="ppaction://hlinksldjump"/>
              </a:rPr>
              <a:t>Motivation</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rPr>
              <a:t>An E</a:t>
            </a:r>
            <a:r>
              <a:rPr lang="en-US" sz="800" u="sng" dirty="0">
                <a:solidFill>
                  <a:schemeClr val="tx2">
                    <a:lumMod val="75000"/>
                  </a:schemeClr>
                </a:solidFill>
                <a:hlinkClick r:id="rId7" action="ppaction://hlinksldjump"/>
              </a:rPr>
              <a:t>xample</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8" action="ppaction://hlinksldjump"/>
              </a:rPr>
              <a:t>Background</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9" action="ppaction://hlinksldjump"/>
              </a:rPr>
              <a:t>Concept</a:t>
            </a:r>
            <a:r>
              <a:rPr lang="en-US" sz="800" u="sng" dirty="0">
                <a:solidFill>
                  <a:schemeClr val="tx2">
                    <a:lumMod val="75000"/>
                  </a:schemeClr>
                </a:solidFill>
              </a:rPr>
              <a:t> of the app</a:t>
            </a:r>
          </a:p>
          <a:p>
            <a:pPr marL="228600" indent="-228600">
              <a:lnSpc>
                <a:spcPct val="200000"/>
              </a:lnSpc>
              <a:buFont typeface="+mj-lt"/>
              <a:buAutoNum type="arabicPeriod"/>
            </a:pPr>
            <a:r>
              <a:rPr lang="en-US" sz="800" u="sng" dirty="0">
                <a:solidFill>
                  <a:schemeClr val="tx2">
                    <a:lumMod val="75000"/>
                  </a:schemeClr>
                </a:solidFill>
                <a:hlinkClick r:id="rId10" action="ppaction://hlinksldjump"/>
              </a:rPr>
              <a:t>Reading Data</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1" action="ppaction://hlinksldjump"/>
              </a:rPr>
              <a:t>Preparation</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2" action="ppaction://hlinksldjump"/>
              </a:rPr>
              <a:t>Parameters</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3" action="ppaction://hlinksldjump"/>
              </a:rPr>
              <a:t>One-mean 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4" action="ppaction://hlinksldjump"/>
              </a:rPr>
              <a:t>One-mean Map </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rgbClr val="FFFF00"/>
                </a:solidFill>
              </a:rPr>
              <a:t>Two-mean Table</a:t>
            </a:r>
          </a:p>
          <a:p>
            <a:pPr marL="228600" indent="-228600">
              <a:lnSpc>
                <a:spcPct val="200000"/>
              </a:lnSpc>
              <a:buFont typeface="+mj-lt"/>
              <a:buAutoNum type="arabicPeriod"/>
            </a:pPr>
            <a:r>
              <a:rPr lang="en-US" sz="800" u="sng" dirty="0">
                <a:solidFill>
                  <a:schemeClr val="tx2">
                    <a:lumMod val="75000"/>
                  </a:schemeClr>
                </a:solidFill>
                <a:hlinkClick r:id="rId15" action="ppaction://hlinksldjump"/>
              </a:rPr>
              <a:t>Scatterplot</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6" action="ppaction://hlinksldjump"/>
              </a:rPr>
              <a:t>Two-mean </a:t>
            </a:r>
            <a:r>
              <a:rPr lang="en-US" sz="800" u="sng" dirty="0" smtClean="0">
                <a:solidFill>
                  <a:schemeClr val="tx2">
                    <a:lumMod val="75000"/>
                  </a:schemeClr>
                </a:solidFill>
                <a:hlinkClick r:id="rId16" action="ppaction://hlinksldjump"/>
              </a:rPr>
              <a:t>Map</a:t>
            </a:r>
            <a:endParaRPr lang="en-US" sz="800" u="sng" dirty="0">
              <a:solidFill>
                <a:schemeClr val="tx2">
                  <a:lumMod val="75000"/>
                </a:schemeClr>
              </a:solidFill>
            </a:endParaRPr>
          </a:p>
          <a:p>
            <a:pPr marL="228600" indent="-228600">
              <a:lnSpc>
                <a:spcPct val="200000"/>
              </a:lnSpc>
              <a:buFont typeface="+mj-lt"/>
              <a:buAutoNum type="arabicPeriod"/>
            </a:pPr>
            <a:r>
              <a:rPr lang="en-US" sz="800" dirty="0">
                <a:hlinkClick r:id="rId17" action="ppaction://hlinksldjump"/>
              </a:rPr>
              <a:t>Legend Comparison</a:t>
            </a:r>
            <a:endParaRPr lang="en-US" sz="800" dirty="0"/>
          </a:p>
          <a:p>
            <a:pPr marL="228600" indent="-228600">
              <a:lnSpc>
                <a:spcPct val="200000"/>
              </a:lnSpc>
              <a:buFont typeface="+mj-lt"/>
              <a:buAutoNum type="arabicPeriod"/>
            </a:pPr>
            <a:r>
              <a:rPr lang="en-US" sz="800" u="sng" dirty="0" smtClean="0">
                <a:solidFill>
                  <a:schemeClr val="tx2">
                    <a:lumMod val="75000"/>
                  </a:schemeClr>
                </a:solidFill>
              </a:rPr>
              <a:t>A </a:t>
            </a:r>
            <a:r>
              <a:rPr lang="en-US" sz="800" u="sng" dirty="0">
                <a:solidFill>
                  <a:schemeClr val="tx2">
                    <a:lumMod val="75000"/>
                  </a:schemeClr>
                </a:solidFill>
              </a:rPr>
              <a:t>L</a:t>
            </a:r>
            <a:r>
              <a:rPr lang="en-US" sz="800" u="sng" dirty="0">
                <a:solidFill>
                  <a:schemeClr val="tx2">
                    <a:lumMod val="75000"/>
                  </a:schemeClr>
                </a:solidFill>
                <a:hlinkClick r:id="rId17" action="ppaction://hlinksldjump"/>
              </a:rPr>
              <a:t>ittle</a:t>
            </a:r>
            <a:r>
              <a:rPr lang="en-US" sz="800" u="sng" dirty="0">
                <a:solidFill>
                  <a:schemeClr val="tx2">
                    <a:lumMod val="75000"/>
                  </a:schemeClr>
                </a:solidFill>
              </a:rPr>
              <a:t> Taste</a:t>
            </a:r>
          </a:p>
          <a:p>
            <a:pPr marL="228600" indent="-228600">
              <a:lnSpc>
                <a:spcPct val="200000"/>
              </a:lnSpc>
              <a:buFont typeface="+mj-lt"/>
              <a:buAutoNum type="arabicPeriod"/>
            </a:pPr>
            <a:r>
              <a:rPr lang="en-US" sz="800" u="sng" dirty="0">
                <a:solidFill>
                  <a:schemeClr val="tx2">
                    <a:lumMod val="75000"/>
                  </a:schemeClr>
                </a:solidFill>
              </a:rPr>
              <a:t>More </a:t>
            </a:r>
            <a:r>
              <a:rPr lang="en-US" sz="800" u="sng" dirty="0">
                <a:solidFill>
                  <a:schemeClr val="tx2">
                    <a:lumMod val="75000"/>
                  </a:schemeClr>
                </a:solidFill>
                <a:hlinkClick r:id="rId17" action="ppaction://hlinksldjump"/>
              </a:rPr>
              <a:t>to</a:t>
            </a:r>
            <a:r>
              <a:rPr lang="en-US" sz="800" u="sng" dirty="0">
                <a:solidFill>
                  <a:schemeClr val="tx2">
                    <a:lumMod val="75000"/>
                  </a:schemeClr>
                </a:solidFill>
              </a:rPr>
              <a:t> be done</a:t>
            </a:r>
          </a:p>
          <a:p>
            <a:pPr marL="228600" indent="-228600">
              <a:lnSpc>
                <a:spcPct val="200000"/>
              </a:lnSpc>
              <a:buFont typeface="+mj-lt"/>
              <a:buAutoNum type="arabicPeriod"/>
            </a:pPr>
            <a:r>
              <a:rPr lang="en-US" sz="800" u="sng" dirty="0">
                <a:solidFill>
                  <a:schemeClr val="tx2">
                    <a:lumMod val="75000"/>
                  </a:schemeClr>
                </a:solidFill>
                <a:hlinkClick r:id="rId18" action="ppaction://hlinksldjump"/>
              </a:rPr>
              <a:t>The End</a:t>
            </a:r>
            <a:endParaRPr lang="en-US" sz="800" u="sng" dirty="0">
              <a:solidFill>
                <a:schemeClr val="tx2">
                  <a:lumMod val="75000"/>
                </a:schemeClr>
              </a:solidFill>
            </a:endParaRPr>
          </a:p>
        </p:txBody>
      </p:sp>
    </p:spTree>
    <p:custDataLst>
      <p:tags r:id="rId1"/>
    </p:custDataLst>
    <p:extLst>
      <p:ext uri="{BB962C8B-B14F-4D97-AF65-F5344CB8AC3E}">
        <p14:creationId xmlns:p14="http://schemas.microsoft.com/office/powerpoint/2010/main" val="3796342563"/>
      </p:ext>
    </p:extLst>
  </p:cSld>
  <p:clrMapOvr>
    <a:masterClrMapping/>
  </p:clrMapOvr>
  <mc:AlternateContent xmlns:mc="http://schemas.openxmlformats.org/markup-compatibility/2006">
    <mc:Choice xmlns:p14="http://schemas.microsoft.com/office/powerpoint/2010/main" Requires="p14">
      <p:transition spd="slow" p14:dur="2000" advTm="91666"/>
    </mc:Choice>
    <mc:Fallback>
      <p:transition spd="slow" advTm="916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2359485" y="284623"/>
            <a:ext cx="6241816" cy="510309"/>
          </a:xfrm>
        </p:spPr>
        <p:txBody>
          <a:bodyPr>
            <a:normAutofit fontScale="90000"/>
          </a:bodyPr>
          <a:lstStyle/>
          <a:p>
            <a:r>
              <a:rPr lang="en-US" dirty="0"/>
              <a:t>Scatterplot</a:t>
            </a:r>
            <a:endParaRPr lang="en-NZ" dirty="0"/>
          </a:p>
        </p:txBody>
      </p:sp>
      <p:sp>
        <p:nvSpPr>
          <p:cNvPr id="17" name="Text Placeholder 16"/>
          <p:cNvSpPr>
            <a:spLocks noGrp="1"/>
          </p:cNvSpPr>
          <p:nvPr>
            <p:ph type="body" sz="half" idx="2"/>
          </p:nvPr>
        </p:nvSpPr>
        <p:spPr>
          <a:xfrm>
            <a:off x="9157880" y="1098791"/>
            <a:ext cx="2676579" cy="4544290"/>
          </a:xfrm>
        </p:spPr>
        <p:txBody>
          <a:bodyPr>
            <a:noAutofit/>
          </a:bodyPr>
          <a:lstStyle/>
          <a:p>
            <a:pPr algn="l"/>
            <a:r>
              <a:rPr lang="en-US" sz="1400" b="1" dirty="0" smtClean="0"/>
              <a:t>Statistically speaking</a:t>
            </a:r>
            <a:r>
              <a:rPr lang="en-US" sz="1400" dirty="0" smtClean="0"/>
              <a:t>:</a:t>
            </a:r>
          </a:p>
          <a:p>
            <a:pPr marL="342900" indent="-342900" algn="l">
              <a:buFont typeface="+mj-lt"/>
              <a:buAutoNum type="arabicPeriod"/>
            </a:pPr>
            <a:r>
              <a:rPr lang="en-US" sz="1400" dirty="0" smtClean="0"/>
              <a:t>Better visualization</a:t>
            </a:r>
          </a:p>
          <a:p>
            <a:pPr marL="342900" indent="-342900" algn="l">
              <a:buFont typeface="+mj-lt"/>
              <a:buAutoNum type="arabicPeriod"/>
            </a:pPr>
            <a:r>
              <a:rPr lang="en-US" sz="1400" dirty="0" smtClean="0"/>
              <a:t>A rough correlation</a:t>
            </a:r>
          </a:p>
          <a:p>
            <a:pPr marL="342900" indent="-342900" algn="l">
              <a:buFont typeface="+mj-lt"/>
              <a:buAutoNum type="arabicPeriod"/>
            </a:pPr>
            <a:endParaRPr lang="en-US" sz="1400" dirty="0" smtClean="0"/>
          </a:p>
          <a:p>
            <a:pPr algn="l"/>
            <a:r>
              <a:rPr lang="en-US" sz="1400" b="1" dirty="0" smtClean="0"/>
              <a:t>Concept</a:t>
            </a:r>
            <a:r>
              <a:rPr lang="en-US" sz="1400" dirty="0" smtClean="0"/>
              <a:t>:</a:t>
            </a:r>
          </a:p>
          <a:p>
            <a:pPr marL="342900" indent="-342900" algn="l">
              <a:buFont typeface="+mj-lt"/>
              <a:buAutoNum type="arabicPeriod"/>
            </a:pPr>
            <a:r>
              <a:rPr lang="en-US" sz="1400" dirty="0" smtClean="0"/>
              <a:t>Rank </a:t>
            </a:r>
            <a:r>
              <a:rPr lang="en-US" sz="1400" dirty="0"/>
              <a:t>the territory authorities by percentages in separate travel means. The ranks are the x and y positions of the data points.</a:t>
            </a:r>
          </a:p>
          <a:p>
            <a:pPr marL="342900" indent="-342900" algn="l">
              <a:buFont typeface="+mj-lt"/>
              <a:buAutoNum type="arabicPeriod"/>
            </a:pPr>
            <a:r>
              <a:rPr lang="en-US" sz="1400" dirty="0"/>
              <a:t>Supply the dataset to key function </a:t>
            </a:r>
            <a:r>
              <a:rPr lang="en-US" sz="1400" dirty="0">
                <a:solidFill>
                  <a:srgbClr val="FFFF00"/>
                </a:solidFill>
              </a:rPr>
              <a:t>scatterD3</a:t>
            </a:r>
            <a:r>
              <a:rPr lang="en-US" sz="1400" dirty="0"/>
              <a:t>. It draws the interactive scatterplot.</a:t>
            </a:r>
          </a:p>
        </p:txBody>
      </p:sp>
      <p:sp>
        <p:nvSpPr>
          <p:cNvPr id="7" name="TextBox 6"/>
          <p:cNvSpPr txBox="1"/>
          <p:nvPr/>
        </p:nvSpPr>
        <p:spPr>
          <a:xfrm>
            <a:off x="221091" y="1259820"/>
            <a:ext cx="1393105" cy="4308872"/>
          </a:xfrm>
          <a:prstGeom prst="rect">
            <a:avLst/>
          </a:prstGeom>
          <a:noFill/>
        </p:spPr>
        <p:txBody>
          <a:bodyPr wrap="square" rtlCol="0">
            <a:spAutoFit/>
          </a:bodyPr>
          <a:lstStyle/>
          <a:p>
            <a:r>
              <a:rPr lang="en-US" sz="900" b="1" dirty="0">
                <a:solidFill>
                  <a:schemeClr val="accent3">
                    <a:lumMod val="40000"/>
                    <a:lumOff val="60000"/>
                  </a:schemeClr>
                </a:solidFill>
              </a:rPr>
              <a:t>Outline</a:t>
            </a:r>
          </a:p>
          <a:p>
            <a:endParaRPr lang="en-NZ" sz="9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3" action="ppaction://hlinksldjump"/>
              </a:rPr>
              <a:t>Motivation</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rPr>
              <a:t>An E</a:t>
            </a:r>
            <a:r>
              <a:rPr lang="en-US" sz="800" u="sng" dirty="0">
                <a:solidFill>
                  <a:schemeClr val="tx2">
                    <a:lumMod val="75000"/>
                  </a:schemeClr>
                </a:solidFill>
                <a:hlinkClick r:id="rId4" action="ppaction://hlinksldjump"/>
              </a:rPr>
              <a:t>xample</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5" action="ppaction://hlinksldjump"/>
              </a:rPr>
              <a:t>Background</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6" action="ppaction://hlinksldjump"/>
              </a:rPr>
              <a:t>Concept</a:t>
            </a:r>
            <a:r>
              <a:rPr lang="en-US" sz="800" u="sng" dirty="0">
                <a:solidFill>
                  <a:schemeClr val="tx2">
                    <a:lumMod val="75000"/>
                  </a:schemeClr>
                </a:solidFill>
              </a:rPr>
              <a:t> of the app</a:t>
            </a:r>
          </a:p>
          <a:p>
            <a:pPr marL="228600" indent="-228600">
              <a:lnSpc>
                <a:spcPct val="200000"/>
              </a:lnSpc>
              <a:buFont typeface="+mj-lt"/>
              <a:buAutoNum type="arabicPeriod"/>
            </a:pPr>
            <a:r>
              <a:rPr lang="en-US" sz="800" u="sng" dirty="0">
                <a:solidFill>
                  <a:schemeClr val="tx2">
                    <a:lumMod val="75000"/>
                  </a:schemeClr>
                </a:solidFill>
                <a:hlinkClick r:id="rId7" action="ppaction://hlinksldjump"/>
              </a:rPr>
              <a:t>Reading Data</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8" action="ppaction://hlinksldjump"/>
              </a:rPr>
              <a:t>Preparation</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9" action="ppaction://hlinksldjump"/>
              </a:rPr>
              <a:t>Parameters</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0" action="ppaction://hlinksldjump"/>
              </a:rPr>
              <a:t>One-mean 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1" action="ppaction://hlinksldjump"/>
              </a:rPr>
              <a:t>One-mean Map </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rPr>
              <a:t>Two-mean </a:t>
            </a:r>
            <a:r>
              <a:rPr lang="en-US" sz="800" u="sng" dirty="0">
                <a:solidFill>
                  <a:schemeClr val="tx2">
                    <a:lumMod val="75000"/>
                  </a:schemeClr>
                </a:solidFill>
                <a:hlinkClick r:id="rId12" action="ppaction://hlinksldjump"/>
              </a:rPr>
              <a:t>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rgbClr val="FFFF00"/>
                </a:solidFill>
              </a:rPr>
              <a:t>Scatterplot</a:t>
            </a:r>
          </a:p>
          <a:p>
            <a:pPr marL="228600" indent="-228600">
              <a:lnSpc>
                <a:spcPct val="200000"/>
              </a:lnSpc>
              <a:buFont typeface="+mj-lt"/>
              <a:buAutoNum type="arabicPeriod"/>
            </a:pPr>
            <a:r>
              <a:rPr lang="en-US" sz="800" u="sng" dirty="0">
                <a:solidFill>
                  <a:schemeClr val="tx2">
                    <a:lumMod val="75000"/>
                  </a:schemeClr>
                </a:solidFill>
                <a:hlinkClick r:id="rId13" action="ppaction://hlinksldjump"/>
              </a:rPr>
              <a:t>Two-mean </a:t>
            </a:r>
            <a:r>
              <a:rPr lang="en-US" sz="800" u="sng" dirty="0" smtClean="0">
                <a:solidFill>
                  <a:schemeClr val="tx2">
                    <a:lumMod val="75000"/>
                  </a:schemeClr>
                </a:solidFill>
                <a:hlinkClick r:id="rId13" action="ppaction://hlinksldjump"/>
              </a:rPr>
              <a:t>Map</a:t>
            </a:r>
            <a:endParaRPr lang="en-US" sz="800" u="sng" dirty="0">
              <a:solidFill>
                <a:schemeClr val="tx2">
                  <a:lumMod val="75000"/>
                </a:schemeClr>
              </a:solidFill>
            </a:endParaRPr>
          </a:p>
          <a:p>
            <a:pPr marL="228600" indent="-228600">
              <a:lnSpc>
                <a:spcPct val="200000"/>
              </a:lnSpc>
              <a:buFont typeface="+mj-lt"/>
              <a:buAutoNum type="arabicPeriod"/>
            </a:pPr>
            <a:r>
              <a:rPr lang="en-US" sz="800" dirty="0">
                <a:hlinkClick r:id="rId14" action="ppaction://hlinksldjump"/>
              </a:rPr>
              <a:t>Legend Comparison</a:t>
            </a:r>
            <a:endParaRPr lang="en-US" sz="800" dirty="0"/>
          </a:p>
          <a:p>
            <a:pPr marL="228600" indent="-228600">
              <a:lnSpc>
                <a:spcPct val="200000"/>
              </a:lnSpc>
              <a:buFont typeface="+mj-lt"/>
              <a:buAutoNum type="arabicPeriod"/>
            </a:pPr>
            <a:r>
              <a:rPr lang="en-US" sz="800" u="sng" dirty="0" smtClean="0">
                <a:solidFill>
                  <a:schemeClr val="tx2">
                    <a:lumMod val="75000"/>
                  </a:schemeClr>
                </a:solidFill>
              </a:rPr>
              <a:t>A </a:t>
            </a:r>
            <a:r>
              <a:rPr lang="en-US" sz="800" u="sng" dirty="0">
                <a:solidFill>
                  <a:schemeClr val="tx2">
                    <a:lumMod val="75000"/>
                  </a:schemeClr>
                </a:solidFill>
              </a:rPr>
              <a:t>L</a:t>
            </a:r>
            <a:r>
              <a:rPr lang="en-US" sz="800" u="sng" dirty="0">
                <a:solidFill>
                  <a:schemeClr val="tx2">
                    <a:lumMod val="75000"/>
                  </a:schemeClr>
                </a:solidFill>
                <a:hlinkClick r:id="rId15" action="ppaction://hlinksldjump"/>
              </a:rPr>
              <a:t>ittle</a:t>
            </a:r>
            <a:r>
              <a:rPr lang="en-US" sz="800" u="sng" dirty="0">
                <a:solidFill>
                  <a:schemeClr val="tx2">
                    <a:lumMod val="75000"/>
                  </a:schemeClr>
                </a:solidFill>
              </a:rPr>
              <a:t> Taste</a:t>
            </a:r>
          </a:p>
          <a:p>
            <a:pPr marL="228600" indent="-228600">
              <a:lnSpc>
                <a:spcPct val="200000"/>
              </a:lnSpc>
              <a:buFont typeface="+mj-lt"/>
              <a:buAutoNum type="arabicPeriod"/>
            </a:pPr>
            <a:r>
              <a:rPr lang="en-US" sz="800" u="sng" dirty="0">
                <a:solidFill>
                  <a:schemeClr val="tx2">
                    <a:lumMod val="75000"/>
                  </a:schemeClr>
                </a:solidFill>
              </a:rPr>
              <a:t>More </a:t>
            </a:r>
            <a:r>
              <a:rPr lang="en-US" sz="800" u="sng" dirty="0">
                <a:solidFill>
                  <a:schemeClr val="tx2">
                    <a:lumMod val="75000"/>
                  </a:schemeClr>
                </a:solidFill>
                <a:hlinkClick r:id="rId15" action="ppaction://hlinksldjump"/>
              </a:rPr>
              <a:t>to</a:t>
            </a:r>
            <a:r>
              <a:rPr lang="en-US" sz="800" u="sng" dirty="0">
                <a:solidFill>
                  <a:schemeClr val="tx2">
                    <a:lumMod val="75000"/>
                  </a:schemeClr>
                </a:solidFill>
              </a:rPr>
              <a:t> be done</a:t>
            </a:r>
          </a:p>
          <a:p>
            <a:pPr marL="228600" indent="-228600">
              <a:lnSpc>
                <a:spcPct val="200000"/>
              </a:lnSpc>
              <a:buFont typeface="+mj-lt"/>
              <a:buAutoNum type="arabicPeriod"/>
            </a:pPr>
            <a:r>
              <a:rPr lang="en-US" sz="800" u="sng" dirty="0">
                <a:solidFill>
                  <a:schemeClr val="tx2">
                    <a:lumMod val="75000"/>
                  </a:schemeClr>
                </a:solidFill>
                <a:hlinkClick r:id="rId16" action="ppaction://hlinksldjump"/>
              </a:rPr>
              <a:t>The End</a:t>
            </a:r>
            <a:endParaRPr lang="en-US" sz="800" u="sng" dirty="0">
              <a:solidFill>
                <a:schemeClr val="tx2">
                  <a:lumMod val="75000"/>
                </a:schemeClr>
              </a:solidFill>
            </a:endParaRPr>
          </a:p>
        </p:txBody>
      </p:sp>
      <p:pic>
        <p:nvPicPr>
          <p:cNvPr id="2" name="Picture 1"/>
          <p:cNvPicPr>
            <a:picLocks noChangeAspect="1"/>
          </p:cNvPicPr>
          <p:nvPr/>
        </p:nvPicPr>
        <p:blipFill rotWithShape="1">
          <a:blip r:embed="rId17"/>
          <a:srcRect l="1870" t="16193" r="29236" b="15436"/>
          <a:stretch/>
        </p:blipFill>
        <p:spPr>
          <a:xfrm>
            <a:off x="1614196" y="1136118"/>
            <a:ext cx="7502967" cy="4186354"/>
          </a:xfrm>
          <a:prstGeom prst="rect">
            <a:avLst/>
          </a:prstGeom>
        </p:spPr>
      </p:pic>
      <p:sp>
        <p:nvSpPr>
          <p:cNvPr id="4" name="Rectangle 3"/>
          <p:cNvSpPr/>
          <p:nvPr/>
        </p:nvSpPr>
        <p:spPr>
          <a:xfrm>
            <a:off x="5791225" y="3786572"/>
            <a:ext cx="1343608" cy="3339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676293509"/>
      </p:ext>
    </p:extLst>
  </p:cSld>
  <p:clrMapOvr>
    <a:masterClrMapping/>
  </p:clrMapOvr>
  <mc:AlternateContent xmlns:mc="http://schemas.openxmlformats.org/markup-compatibility/2006">
    <mc:Choice xmlns:p14="http://schemas.microsoft.com/office/powerpoint/2010/main" Requires="p14">
      <p:transition spd="slow" p14:dur="2000" advTm="98292"/>
    </mc:Choice>
    <mc:Fallback>
      <p:transition spd="slow" advTm="9829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1740572" y="961898"/>
            <a:ext cx="5229304" cy="5446965"/>
          </a:xfrm>
          <a:prstGeom prst="rect">
            <a:avLst/>
          </a:prstGeom>
        </p:spPr>
      </p:pic>
      <p:sp>
        <p:nvSpPr>
          <p:cNvPr id="15" name="Title 14"/>
          <p:cNvSpPr>
            <a:spLocks noGrp="1"/>
          </p:cNvSpPr>
          <p:nvPr>
            <p:ph type="title"/>
          </p:nvPr>
        </p:nvSpPr>
        <p:spPr>
          <a:xfrm>
            <a:off x="2359485" y="284623"/>
            <a:ext cx="6241816" cy="510309"/>
          </a:xfrm>
        </p:spPr>
        <p:txBody>
          <a:bodyPr>
            <a:normAutofit fontScale="90000"/>
          </a:bodyPr>
          <a:lstStyle/>
          <a:p>
            <a:r>
              <a:rPr lang="en-US" dirty="0"/>
              <a:t>Two-mean map</a:t>
            </a:r>
            <a:endParaRPr lang="en-NZ" dirty="0"/>
          </a:p>
        </p:txBody>
      </p:sp>
      <p:sp>
        <p:nvSpPr>
          <p:cNvPr id="17" name="Text Placeholder 16"/>
          <p:cNvSpPr>
            <a:spLocks noGrp="1"/>
          </p:cNvSpPr>
          <p:nvPr>
            <p:ph type="body" sz="half" idx="2"/>
          </p:nvPr>
        </p:nvSpPr>
        <p:spPr>
          <a:xfrm>
            <a:off x="9065620" y="961898"/>
            <a:ext cx="2733879" cy="5446965"/>
          </a:xfrm>
        </p:spPr>
        <p:txBody>
          <a:bodyPr>
            <a:noAutofit/>
          </a:bodyPr>
          <a:lstStyle/>
          <a:p>
            <a:pPr algn="l"/>
            <a:r>
              <a:rPr lang="en-US" sz="1400" b="1" dirty="0" smtClean="0">
                <a:solidFill>
                  <a:srgbClr val="FFFF00"/>
                </a:solidFill>
              </a:rPr>
              <a:t>Statistics</a:t>
            </a:r>
            <a:r>
              <a:rPr lang="en-US" sz="1400" dirty="0" smtClean="0"/>
              <a:t>:</a:t>
            </a:r>
          </a:p>
          <a:p>
            <a:pPr marL="285750" indent="-285750" algn="l">
              <a:buFont typeface="Arial" panose="020B0604020202020204" pitchFamily="34" charset="0"/>
              <a:buChar char="•"/>
            </a:pPr>
            <a:r>
              <a:rPr lang="en-US" sz="1400" dirty="0" smtClean="0"/>
              <a:t>Correlation</a:t>
            </a:r>
          </a:p>
          <a:p>
            <a:pPr marL="285750" indent="-285750" algn="l">
              <a:buFont typeface="Arial" panose="020B0604020202020204" pitchFamily="34" charset="0"/>
              <a:buChar char="•"/>
            </a:pPr>
            <a:r>
              <a:rPr lang="en-US" sz="1400" dirty="0" smtClean="0"/>
              <a:t>Not much details</a:t>
            </a:r>
            <a:endParaRPr lang="en-US" sz="1400" dirty="0"/>
          </a:p>
          <a:p>
            <a:pPr marL="285750" indent="-285750" algn="l">
              <a:buFont typeface="Arial" panose="020B0604020202020204" pitchFamily="34" charset="0"/>
              <a:buChar char="•"/>
            </a:pPr>
            <a:r>
              <a:rPr lang="en-US" sz="1400" dirty="0" smtClean="0"/>
              <a:t>Calculate </a:t>
            </a:r>
            <a:r>
              <a:rPr lang="en-US" sz="1400" dirty="0"/>
              <a:t>the colors by their percentages in both means</a:t>
            </a:r>
            <a:r>
              <a:rPr lang="en-US" sz="1400" dirty="0" smtClean="0"/>
              <a:t>.</a:t>
            </a:r>
          </a:p>
          <a:p>
            <a:pPr algn="l"/>
            <a:r>
              <a:rPr lang="en-US" sz="1400" b="1" dirty="0" smtClean="0">
                <a:solidFill>
                  <a:srgbClr val="FFFF00"/>
                </a:solidFill>
              </a:rPr>
              <a:t>Ideas</a:t>
            </a:r>
            <a:r>
              <a:rPr lang="en-US" sz="1400" dirty="0" smtClean="0"/>
              <a:t>:</a:t>
            </a:r>
            <a:endParaRPr lang="en-US" sz="1400" dirty="0"/>
          </a:p>
          <a:p>
            <a:pPr marL="285750" indent="-285750" algn="l">
              <a:buFont typeface="Arial" panose="020B0604020202020204" pitchFamily="34" charset="0"/>
              <a:buChar char="•"/>
            </a:pPr>
            <a:r>
              <a:rPr lang="en-US" sz="1400" dirty="0"/>
              <a:t>Progressive colors changing from </a:t>
            </a:r>
            <a:r>
              <a:rPr lang="en-US" sz="1400" b="1" dirty="0">
                <a:solidFill>
                  <a:srgbClr val="FFFF00"/>
                </a:solidFill>
              </a:rPr>
              <a:t>blue</a:t>
            </a:r>
            <a:r>
              <a:rPr lang="en-US" sz="1400" dirty="0"/>
              <a:t> (first selected travel mean) to </a:t>
            </a:r>
            <a:r>
              <a:rPr lang="en-US" sz="1400" b="1" dirty="0">
                <a:solidFill>
                  <a:srgbClr val="FFFF00"/>
                </a:solidFill>
              </a:rPr>
              <a:t>red</a:t>
            </a:r>
            <a:r>
              <a:rPr lang="en-US" sz="1400" dirty="0"/>
              <a:t> (second selected travel mean</a:t>
            </a:r>
            <a:r>
              <a:rPr lang="en-US" sz="1400" dirty="0" smtClean="0"/>
              <a:t>).</a:t>
            </a:r>
          </a:p>
          <a:p>
            <a:pPr marL="285750" indent="-285750" algn="l">
              <a:buFont typeface="Arial" panose="020B0604020202020204" pitchFamily="34" charset="0"/>
              <a:buChar char="•"/>
            </a:pPr>
            <a:r>
              <a:rPr lang="en-US" sz="1400" dirty="0" smtClean="0"/>
              <a:t>Color-blindness considered</a:t>
            </a:r>
            <a:endParaRPr lang="en-US" sz="1400" dirty="0"/>
          </a:p>
          <a:p>
            <a:pPr marL="285750" indent="-285750" algn="l">
              <a:buFont typeface="Arial" panose="020B0604020202020204" pitchFamily="34" charset="0"/>
              <a:buChar char="•"/>
            </a:pPr>
            <a:r>
              <a:rPr lang="en-US" sz="1400" dirty="0"/>
              <a:t>Legend is </a:t>
            </a:r>
            <a:r>
              <a:rPr lang="en-US" sz="1400" dirty="0" smtClean="0"/>
              <a:t>customized</a:t>
            </a:r>
          </a:p>
          <a:p>
            <a:pPr marL="285750" indent="-285750" algn="l">
              <a:buFont typeface="Arial" panose="020B0604020202020204" pitchFamily="34" charset="0"/>
              <a:buChar char="•"/>
            </a:pPr>
            <a:endParaRPr lang="en-US" sz="1400" dirty="0"/>
          </a:p>
        </p:txBody>
      </p:sp>
      <p:pic>
        <p:nvPicPr>
          <p:cNvPr id="3" name="Picture 2"/>
          <p:cNvPicPr>
            <a:picLocks noChangeAspect="1"/>
          </p:cNvPicPr>
          <p:nvPr/>
        </p:nvPicPr>
        <p:blipFill>
          <a:blip r:embed="rId5"/>
          <a:stretch>
            <a:fillRect/>
          </a:stretch>
        </p:blipFill>
        <p:spPr>
          <a:xfrm>
            <a:off x="6570195" y="961898"/>
            <a:ext cx="2495425" cy="2404585"/>
          </a:xfrm>
          <a:prstGeom prst="rect">
            <a:avLst/>
          </a:prstGeom>
        </p:spPr>
      </p:pic>
      <p:sp>
        <p:nvSpPr>
          <p:cNvPr id="9" name="TextBox 8"/>
          <p:cNvSpPr txBox="1"/>
          <p:nvPr/>
        </p:nvSpPr>
        <p:spPr>
          <a:xfrm>
            <a:off x="221091" y="1259820"/>
            <a:ext cx="1393105" cy="4308872"/>
          </a:xfrm>
          <a:prstGeom prst="rect">
            <a:avLst/>
          </a:prstGeom>
          <a:noFill/>
        </p:spPr>
        <p:txBody>
          <a:bodyPr wrap="square" rtlCol="0">
            <a:spAutoFit/>
          </a:bodyPr>
          <a:lstStyle/>
          <a:p>
            <a:r>
              <a:rPr lang="en-US" sz="900" b="1" dirty="0">
                <a:solidFill>
                  <a:schemeClr val="accent3">
                    <a:lumMod val="40000"/>
                    <a:lumOff val="60000"/>
                  </a:schemeClr>
                </a:solidFill>
              </a:rPr>
              <a:t>Outline</a:t>
            </a:r>
          </a:p>
          <a:p>
            <a:endParaRPr lang="en-NZ" sz="9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6" action="ppaction://hlinksldjump"/>
              </a:rPr>
              <a:t>Motivation</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rPr>
              <a:t>An E</a:t>
            </a:r>
            <a:r>
              <a:rPr lang="en-US" sz="800" u="sng" dirty="0">
                <a:solidFill>
                  <a:schemeClr val="tx2">
                    <a:lumMod val="75000"/>
                  </a:schemeClr>
                </a:solidFill>
                <a:hlinkClick r:id="rId7" action="ppaction://hlinksldjump"/>
              </a:rPr>
              <a:t>xample</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8" action="ppaction://hlinksldjump"/>
              </a:rPr>
              <a:t>Background</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9" action="ppaction://hlinksldjump"/>
              </a:rPr>
              <a:t>Concept</a:t>
            </a:r>
            <a:r>
              <a:rPr lang="en-US" sz="800" u="sng" dirty="0">
                <a:solidFill>
                  <a:schemeClr val="tx2">
                    <a:lumMod val="75000"/>
                  </a:schemeClr>
                </a:solidFill>
              </a:rPr>
              <a:t> of the app</a:t>
            </a:r>
          </a:p>
          <a:p>
            <a:pPr marL="228600" indent="-228600">
              <a:lnSpc>
                <a:spcPct val="200000"/>
              </a:lnSpc>
              <a:buFont typeface="+mj-lt"/>
              <a:buAutoNum type="arabicPeriod"/>
            </a:pPr>
            <a:r>
              <a:rPr lang="en-US" sz="800" u="sng" dirty="0">
                <a:solidFill>
                  <a:schemeClr val="tx2">
                    <a:lumMod val="75000"/>
                  </a:schemeClr>
                </a:solidFill>
                <a:hlinkClick r:id="rId10" action="ppaction://hlinksldjump"/>
              </a:rPr>
              <a:t>Reading Data</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1" action="ppaction://hlinksldjump"/>
              </a:rPr>
              <a:t>Preparation</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2" action="ppaction://hlinksldjump"/>
              </a:rPr>
              <a:t>Parameters</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3" action="ppaction://hlinksldjump"/>
              </a:rPr>
              <a:t>One-mean 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4" action="ppaction://hlinksldjump"/>
              </a:rPr>
              <a:t>One-mean Map </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rPr>
              <a:t>Two-mean </a:t>
            </a:r>
            <a:r>
              <a:rPr lang="en-US" sz="800" u="sng" dirty="0">
                <a:solidFill>
                  <a:schemeClr val="tx2">
                    <a:lumMod val="75000"/>
                  </a:schemeClr>
                </a:solidFill>
                <a:hlinkClick r:id="rId15" action="ppaction://hlinksldjump"/>
              </a:rPr>
              <a:t>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6" action="ppaction://hlinksldjump"/>
              </a:rPr>
              <a:t>Scatterplot</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rgbClr val="FFFF00"/>
                </a:solidFill>
              </a:rPr>
              <a:t>Two-mean </a:t>
            </a:r>
            <a:r>
              <a:rPr lang="en-US" sz="800" u="sng" dirty="0" smtClean="0">
                <a:solidFill>
                  <a:srgbClr val="FFFF00"/>
                </a:solidFill>
              </a:rPr>
              <a:t>Map</a:t>
            </a:r>
            <a:endParaRPr lang="en-US" sz="800" u="sng" dirty="0">
              <a:solidFill>
                <a:schemeClr val="tx2">
                  <a:lumMod val="75000"/>
                </a:schemeClr>
              </a:solidFill>
            </a:endParaRPr>
          </a:p>
          <a:p>
            <a:pPr marL="228600" indent="-228600">
              <a:lnSpc>
                <a:spcPct val="200000"/>
              </a:lnSpc>
              <a:buFont typeface="+mj-lt"/>
              <a:buAutoNum type="arabicPeriod"/>
            </a:pPr>
            <a:r>
              <a:rPr lang="en-US" sz="800" dirty="0">
                <a:hlinkClick r:id="rId17" action="ppaction://hlinksldjump"/>
              </a:rPr>
              <a:t>Legend </a:t>
            </a:r>
            <a:r>
              <a:rPr lang="en-US" sz="800" dirty="0" smtClean="0">
                <a:hlinkClick r:id="rId17" action="ppaction://hlinksldjump"/>
              </a:rPr>
              <a:t>Comparison</a:t>
            </a:r>
            <a:endParaRPr lang="en-US" sz="800" dirty="0" smtClean="0"/>
          </a:p>
          <a:p>
            <a:pPr marL="228600" indent="-228600">
              <a:lnSpc>
                <a:spcPct val="200000"/>
              </a:lnSpc>
              <a:buFont typeface="+mj-lt"/>
              <a:buAutoNum type="arabicPeriod"/>
            </a:pPr>
            <a:r>
              <a:rPr lang="en-US" sz="800" u="sng" dirty="0" smtClean="0">
                <a:solidFill>
                  <a:schemeClr val="tx2">
                    <a:lumMod val="75000"/>
                  </a:schemeClr>
                </a:solidFill>
              </a:rPr>
              <a:t>A </a:t>
            </a:r>
            <a:r>
              <a:rPr lang="en-US" sz="800" u="sng" dirty="0">
                <a:solidFill>
                  <a:schemeClr val="tx2">
                    <a:lumMod val="75000"/>
                  </a:schemeClr>
                </a:solidFill>
              </a:rPr>
              <a:t>L</a:t>
            </a:r>
            <a:r>
              <a:rPr lang="en-US" sz="800" u="sng" dirty="0">
                <a:solidFill>
                  <a:schemeClr val="tx2">
                    <a:lumMod val="75000"/>
                  </a:schemeClr>
                </a:solidFill>
                <a:hlinkClick r:id="rId18" action="ppaction://hlinksldjump"/>
              </a:rPr>
              <a:t>ittle</a:t>
            </a:r>
            <a:r>
              <a:rPr lang="en-US" sz="800" u="sng" dirty="0">
                <a:solidFill>
                  <a:schemeClr val="tx2">
                    <a:lumMod val="75000"/>
                  </a:schemeClr>
                </a:solidFill>
              </a:rPr>
              <a:t> Taste</a:t>
            </a:r>
          </a:p>
          <a:p>
            <a:pPr marL="228600" indent="-228600">
              <a:lnSpc>
                <a:spcPct val="200000"/>
              </a:lnSpc>
              <a:buFont typeface="+mj-lt"/>
              <a:buAutoNum type="arabicPeriod"/>
            </a:pPr>
            <a:r>
              <a:rPr lang="en-US" sz="800" u="sng" dirty="0">
                <a:solidFill>
                  <a:schemeClr val="tx2">
                    <a:lumMod val="75000"/>
                  </a:schemeClr>
                </a:solidFill>
              </a:rPr>
              <a:t>More </a:t>
            </a:r>
            <a:r>
              <a:rPr lang="en-US" sz="800" u="sng" dirty="0">
                <a:solidFill>
                  <a:schemeClr val="tx2">
                    <a:lumMod val="75000"/>
                  </a:schemeClr>
                </a:solidFill>
                <a:hlinkClick r:id="rId18" action="ppaction://hlinksldjump"/>
              </a:rPr>
              <a:t>to</a:t>
            </a:r>
            <a:r>
              <a:rPr lang="en-US" sz="800" u="sng" dirty="0">
                <a:solidFill>
                  <a:schemeClr val="tx2">
                    <a:lumMod val="75000"/>
                  </a:schemeClr>
                </a:solidFill>
              </a:rPr>
              <a:t> be done</a:t>
            </a:r>
          </a:p>
          <a:p>
            <a:pPr marL="228600" indent="-228600">
              <a:lnSpc>
                <a:spcPct val="200000"/>
              </a:lnSpc>
              <a:buFont typeface="+mj-lt"/>
              <a:buAutoNum type="arabicPeriod"/>
            </a:pPr>
            <a:r>
              <a:rPr lang="en-US" sz="800" u="sng" dirty="0">
                <a:solidFill>
                  <a:schemeClr val="tx2">
                    <a:lumMod val="75000"/>
                  </a:schemeClr>
                </a:solidFill>
                <a:hlinkClick r:id="rId19" action="ppaction://hlinksldjump"/>
              </a:rPr>
              <a:t>The End</a:t>
            </a:r>
            <a:endParaRPr lang="en-US" sz="800" u="sng" dirty="0">
              <a:solidFill>
                <a:schemeClr val="tx2">
                  <a:lumMod val="75000"/>
                </a:schemeClr>
              </a:solidFill>
            </a:endParaRPr>
          </a:p>
        </p:txBody>
      </p:sp>
      <p:pic>
        <p:nvPicPr>
          <p:cNvPr id="6" name="Picture 5"/>
          <p:cNvPicPr>
            <a:picLocks noChangeAspect="1"/>
          </p:cNvPicPr>
          <p:nvPr/>
        </p:nvPicPr>
        <p:blipFill>
          <a:blip r:embed="rId20"/>
          <a:stretch>
            <a:fillRect/>
          </a:stretch>
        </p:blipFill>
        <p:spPr>
          <a:xfrm>
            <a:off x="6556854" y="3765887"/>
            <a:ext cx="2432224" cy="2404585"/>
          </a:xfrm>
          <a:prstGeom prst="rect">
            <a:avLst/>
          </a:prstGeom>
        </p:spPr>
      </p:pic>
    </p:spTree>
    <p:custDataLst>
      <p:tags r:id="rId1"/>
    </p:custDataLst>
    <p:extLst>
      <p:ext uri="{BB962C8B-B14F-4D97-AF65-F5344CB8AC3E}">
        <p14:creationId xmlns:p14="http://schemas.microsoft.com/office/powerpoint/2010/main" val="2645249471"/>
      </p:ext>
    </p:extLst>
  </p:cSld>
  <p:clrMapOvr>
    <a:masterClrMapping/>
  </p:clrMapOvr>
  <mc:AlternateContent xmlns:mc="http://schemas.openxmlformats.org/markup-compatibility/2006">
    <mc:Choice xmlns:p14="http://schemas.microsoft.com/office/powerpoint/2010/main" Requires="p14">
      <p:transition spd="slow" p14:dur="2000" advTm="4202"/>
    </mc:Choice>
    <mc:Fallback>
      <p:transition spd="slow" advTm="42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4"/>
          <p:cNvSpPr>
            <a:spLocks noGrp="1"/>
          </p:cNvSpPr>
          <p:nvPr>
            <p:ph type="title"/>
          </p:nvPr>
        </p:nvSpPr>
        <p:spPr>
          <a:xfrm>
            <a:off x="2359485" y="284623"/>
            <a:ext cx="6241816" cy="510309"/>
          </a:xfrm>
        </p:spPr>
        <p:txBody>
          <a:bodyPr>
            <a:normAutofit fontScale="90000"/>
          </a:bodyPr>
          <a:lstStyle/>
          <a:p>
            <a:r>
              <a:rPr lang="en-US" dirty="0" smtClean="0"/>
              <a:t>Legend comparison</a:t>
            </a:r>
            <a:endParaRPr lang="en-NZ" dirty="0"/>
          </a:p>
        </p:txBody>
      </p:sp>
      <p:sp>
        <p:nvSpPr>
          <p:cNvPr id="8" name="TextBox 7"/>
          <p:cNvSpPr txBox="1"/>
          <p:nvPr/>
        </p:nvSpPr>
        <p:spPr>
          <a:xfrm>
            <a:off x="221091" y="1259820"/>
            <a:ext cx="1393105" cy="4308872"/>
          </a:xfrm>
          <a:prstGeom prst="rect">
            <a:avLst/>
          </a:prstGeom>
          <a:noFill/>
        </p:spPr>
        <p:txBody>
          <a:bodyPr wrap="square" rtlCol="0">
            <a:spAutoFit/>
          </a:bodyPr>
          <a:lstStyle/>
          <a:p>
            <a:r>
              <a:rPr lang="en-US" sz="900" b="1" dirty="0">
                <a:solidFill>
                  <a:schemeClr val="accent3">
                    <a:lumMod val="40000"/>
                    <a:lumOff val="60000"/>
                  </a:schemeClr>
                </a:solidFill>
              </a:rPr>
              <a:t>Outline</a:t>
            </a:r>
          </a:p>
          <a:p>
            <a:endParaRPr lang="en-NZ" sz="9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3" action="ppaction://hlinksldjump"/>
              </a:rPr>
              <a:t>Motivation</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rPr>
              <a:t>An E</a:t>
            </a:r>
            <a:r>
              <a:rPr lang="en-US" sz="800" u="sng" dirty="0">
                <a:solidFill>
                  <a:schemeClr val="tx2">
                    <a:lumMod val="75000"/>
                  </a:schemeClr>
                </a:solidFill>
                <a:hlinkClick r:id="rId4" action="ppaction://hlinksldjump"/>
              </a:rPr>
              <a:t>xample</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5" action="ppaction://hlinksldjump"/>
              </a:rPr>
              <a:t>Background</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6" action="ppaction://hlinksldjump"/>
              </a:rPr>
              <a:t>Concept</a:t>
            </a:r>
            <a:r>
              <a:rPr lang="en-US" sz="800" u="sng" dirty="0">
                <a:solidFill>
                  <a:schemeClr val="tx2">
                    <a:lumMod val="75000"/>
                  </a:schemeClr>
                </a:solidFill>
              </a:rPr>
              <a:t> of the app</a:t>
            </a:r>
          </a:p>
          <a:p>
            <a:pPr marL="228600" indent="-228600">
              <a:lnSpc>
                <a:spcPct val="200000"/>
              </a:lnSpc>
              <a:buFont typeface="+mj-lt"/>
              <a:buAutoNum type="arabicPeriod"/>
            </a:pPr>
            <a:r>
              <a:rPr lang="en-US" sz="800" u="sng" dirty="0">
                <a:solidFill>
                  <a:schemeClr val="tx2">
                    <a:lumMod val="75000"/>
                  </a:schemeClr>
                </a:solidFill>
                <a:hlinkClick r:id="rId7" action="ppaction://hlinksldjump"/>
              </a:rPr>
              <a:t>Reading Data</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8" action="ppaction://hlinksldjump"/>
              </a:rPr>
              <a:t>Preparation</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9" action="ppaction://hlinksldjump"/>
              </a:rPr>
              <a:t>Parameters</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0" action="ppaction://hlinksldjump"/>
              </a:rPr>
              <a:t>One-mean 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1" action="ppaction://hlinksldjump"/>
              </a:rPr>
              <a:t>One-mean Map </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rPr>
              <a:t>Two-mean </a:t>
            </a:r>
            <a:r>
              <a:rPr lang="en-US" sz="800" u="sng" dirty="0">
                <a:solidFill>
                  <a:schemeClr val="tx2">
                    <a:lumMod val="75000"/>
                  </a:schemeClr>
                </a:solidFill>
                <a:hlinkClick r:id="rId12" action="ppaction://hlinksldjump"/>
              </a:rPr>
              <a:t>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3" action="ppaction://hlinksldjump"/>
              </a:rPr>
              <a:t>Scatterplot</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accent3">
                    <a:lumMod val="60000"/>
                    <a:lumOff val="40000"/>
                  </a:schemeClr>
                </a:solidFill>
              </a:rPr>
              <a:t>Two-mean </a:t>
            </a:r>
            <a:r>
              <a:rPr lang="en-US" sz="800" u="sng" dirty="0" smtClean="0">
                <a:solidFill>
                  <a:schemeClr val="accent3">
                    <a:lumMod val="60000"/>
                    <a:lumOff val="40000"/>
                  </a:schemeClr>
                </a:solidFill>
              </a:rPr>
              <a:t>Map</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smtClean="0">
                <a:solidFill>
                  <a:srgbClr val="FFFF00"/>
                </a:solidFill>
              </a:rPr>
              <a:t>Legend Comparison</a:t>
            </a:r>
            <a:endParaRPr lang="en-US" sz="800" u="sng" dirty="0">
              <a:solidFill>
                <a:srgbClr val="FFFF00"/>
              </a:solidFill>
            </a:endParaRPr>
          </a:p>
          <a:p>
            <a:pPr marL="228600" indent="-228600">
              <a:lnSpc>
                <a:spcPct val="200000"/>
              </a:lnSpc>
              <a:buFont typeface="+mj-lt"/>
              <a:buAutoNum type="arabicPeriod"/>
            </a:pPr>
            <a:r>
              <a:rPr lang="en-US" sz="800" u="sng" dirty="0" smtClean="0">
                <a:solidFill>
                  <a:schemeClr val="tx2"/>
                </a:solidFill>
                <a:hlinkClick r:id="rId14" action="ppaction://hlinksldjump"/>
              </a:rPr>
              <a:t>A </a:t>
            </a:r>
            <a:r>
              <a:rPr lang="en-US" sz="800" u="sng" dirty="0">
                <a:solidFill>
                  <a:schemeClr val="tx2"/>
                </a:solidFill>
                <a:hlinkClick r:id="rId14" action="ppaction://hlinksldjump"/>
              </a:rPr>
              <a:t>Little Taste</a:t>
            </a:r>
            <a:endParaRPr lang="en-US" sz="800" u="sng" dirty="0">
              <a:solidFill>
                <a:schemeClr val="tx2"/>
              </a:solidFill>
            </a:endParaRPr>
          </a:p>
          <a:p>
            <a:pPr marL="228600" indent="-228600">
              <a:lnSpc>
                <a:spcPct val="200000"/>
              </a:lnSpc>
              <a:buFont typeface="+mj-lt"/>
              <a:buAutoNum type="arabicPeriod"/>
            </a:pPr>
            <a:r>
              <a:rPr lang="en-US" sz="800" u="sng" dirty="0">
                <a:solidFill>
                  <a:schemeClr val="tx2">
                    <a:lumMod val="75000"/>
                  </a:schemeClr>
                </a:solidFill>
              </a:rPr>
              <a:t>More </a:t>
            </a:r>
            <a:r>
              <a:rPr lang="en-US" sz="800" u="sng" dirty="0">
                <a:solidFill>
                  <a:schemeClr val="tx2">
                    <a:lumMod val="75000"/>
                  </a:schemeClr>
                </a:solidFill>
                <a:hlinkClick r:id="rId15" action="ppaction://hlinksldjump"/>
              </a:rPr>
              <a:t>to</a:t>
            </a:r>
            <a:r>
              <a:rPr lang="en-US" sz="800" u="sng" dirty="0">
                <a:solidFill>
                  <a:schemeClr val="tx2">
                    <a:lumMod val="75000"/>
                  </a:schemeClr>
                </a:solidFill>
              </a:rPr>
              <a:t> be done</a:t>
            </a:r>
          </a:p>
          <a:p>
            <a:pPr marL="228600" indent="-228600">
              <a:lnSpc>
                <a:spcPct val="200000"/>
              </a:lnSpc>
              <a:buFont typeface="+mj-lt"/>
              <a:buAutoNum type="arabicPeriod"/>
            </a:pPr>
            <a:r>
              <a:rPr lang="en-US" sz="800" u="sng" dirty="0">
                <a:solidFill>
                  <a:schemeClr val="tx2">
                    <a:lumMod val="75000"/>
                  </a:schemeClr>
                </a:solidFill>
                <a:hlinkClick r:id="rId16" action="ppaction://hlinksldjump"/>
              </a:rPr>
              <a:t>The End</a:t>
            </a:r>
            <a:endParaRPr lang="en-US" sz="800" u="sng" dirty="0">
              <a:solidFill>
                <a:schemeClr val="tx2">
                  <a:lumMod val="75000"/>
                </a:schemeClr>
              </a:solidFill>
            </a:endParaRPr>
          </a:p>
        </p:txBody>
      </p:sp>
      <p:pic>
        <p:nvPicPr>
          <p:cNvPr id="4" name="Picture 3" descr="Screen Clipping"/>
          <p:cNvPicPr>
            <a:picLocks noChangeAspect="1"/>
          </p:cNvPicPr>
          <p:nvPr/>
        </p:nvPicPr>
        <p:blipFill>
          <a:blip r:embed="rId17"/>
          <a:stretch>
            <a:fillRect/>
          </a:stretch>
        </p:blipFill>
        <p:spPr>
          <a:xfrm>
            <a:off x="2686319" y="969620"/>
            <a:ext cx="3242690" cy="3195792"/>
          </a:xfrm>
          <a:prstGeom prst="rect">
            <a:avLst/>
          </a:prstGeom>
        </p:spPr>
      </p:pic>
      <p:sp>
        <p:nvSpPr>
          <p:cNvPr id="6" name="TextBox 5"/>
          <p:cNvSpPr txBox="1"/>
          <p:nvPr/>
        </p:nvSpPr>
        <p:spPr>
          <a:xfrm>
            <a:off x="1746878" y="3842246"/>
            <a:ext cx="2921708" cy="646331"/>
          </a:xfrm>
          <a:prstGeom prst="rect">
            <a:avLst/>
          </a:prstGeom>
          <a:noFill/>
        </p:spPr>
        <p:txBody>
          <a:bodyPr wrap="square" rtlCol="0">
            <a:spAutoFit/>
          </a:bodyPr>
          <a:lstStyle/>
          <a:p>
            <a:r>
              <a:rPr lang="en-NZ" b="1" dirty="0" smtClean="0">
                <a:solidFill>
                  <a:srgbClr val="FFFF00"/>
                </a:solidFill>
              </a:rPr>
              <a:t>(0,0,0)</a:t>
            </a:r>
          </a:p>
          <a:p>
            <a:r>
              <a:rPr lang="en-NZ" b="1" dirty="0" err="1" smtClean="0">
                <a:solidFill>
                  <a:srgbClr val="FFFF00"/>
                </a:solidFill>
              </a:rPr>
              <a:t>Rgb</a:t>
            </a:r>
            <a:r>
              <a:rPr lang="en-NZ" b="1" dirty="0" smtClean="0">
                <a:solidFill>
                  <a:srgbClr val="FFFF00"/>
                </a:solidFill>
              </a:rPr>
              <a:t>: (0,0,0)</a:t>
            </a:r>
            <a:endParaRPr lang="en-NZ" b="1" dirty="0">
              <a:solidFill>
                <a:srgbClr val="FFFF00"/>
              </a:solidFill>
            </a:endParaRPr>
          </a:p>
        </p:txBody>
      </p:sp>
      <p:sp>
        <p:nvSpPr>
          <p:cNvPr id="7" name="TextBox 6"/>
          <p:cNvSpPr txBox="1"/>
          <p:nvPr/>
        </p:nvSpPr>
        <p:spPr>
          <a:xfrm>
            <a:off x="5074963" y="4171198"/>
            <a:ext cx="2921708" cy="646331"/>
          </a:xfrm>
          <a:prstGeom prst="rect">
            <a:avLst/>
          </a:prstGeom>
          <a:noFill/>
        </p:spPr>
        <p:txBody>
          <a:bodyPr wrap="square" rtlCol="0">
            <a:spAutoFit/>
          </a:bodyPr>
          <a:lstStyle/>
          <a:p>
            <a:r>
              <a:rPr lang="en-NZ" b="1" dirty="0" smtClean="0">
                <a:solidFill>
                  <a:srgbClr val="FFFF00"/>
                </a:solidFill>
              </a:rPr>
              <a:t>(255,0,0)</a:t>
            </a:r>
          </a:p>
          <a:p>
            <a:r>
              <a:rPr lang="en-NZ" b="1" dirty="0" err="1" smtClean="0">
                <a:solidFill>
                  <a:srgbClr val="FFFF00"/>
                </a:solidFill>
              </a:rPr>
              <a:t>Rgb</a:t>
            </a:r>
            <a:r>
              <a:rPr lang="en-NZ" b="1" dirty="0" smtClean="0">
                <a:solidFill>
                  <a:srgbClr val="FFFF00"/>
                </a:solidFill>
              </a:rPr>
              <a:t>: (255,0,0)</a:t>
            </a:r>
            <a:endParaRPr lang="en-NZ" b="1" dirty="0">
              <a:solidFill>
                <a:srgbClr val="FFFF00"/>
              </a:solidFill>
            </a:endParaRPr>
          </a:p>
        </p:txBody>
      </p:sp>
      <p:sp>
        <p:nvSpPr>
          <p:cNvPr id="9" name="TextBox 8"/>
          <p:cNvSpPr txBox="1"/>
          <p:nvPr/>
        </p:nvSpPr>
        <p:spPr>
          <a:xfrm>
            <a:off x="1614196" y="588757"/>
            <a:ext cx="2921708" cy="923330"/>
          </a:xfrm>
          <a:prstGeom prst="rect">
            <a:avLst/>
          </a:prstGeom>
          <a:noFill/>
        </p:spPr>
        <p:txBody>
          <a:bodyPr wrap="square" rtlCol="0">
            <a:spAutoFit/>
          </a:bodyPr>
          <a:lstStyle/>
          <a:p>
            <a:r>
              <a:rPr lang="en-NZ" b="1" dirty="0" smtClean="0">
                <a:solidFill>
                  <a:srgbClr val="FFFF00"/>
                </a:solidFill>
              </a:rPr>
              <a:t>(0,0,255)</a:t>
            </a:r>
          </a:p>
          <a:p>
            <a:r>
              <a:rPr lang="en-NZ" b="1" dirty="0" err="1" smtClean="0">
                <a:solidFill>
                  <a:srgbClr val="FFFF00"/>
                </a:solidFill>
              </a:rPr>
              <a:t>Rgb</a:t>
            </a:r>
            <a:r>
              <a:rPr lang="en-NZ" b="1" dirty="0" smtClean="0">
                <a:solidFill>
                  <a:srgbClr val="FFFF00"/>
                </a:solidFill>
              </a:rPr>
              <a:t>: </a:t>
            </a:r>
            <a:endParaRPr lang="en-NZ" b="1" dirty="0" smtClean="0">
              <a:solidFill>
                <a:srgbClr val="FFFF00"/>
              </a:solidFill>
            </a:endParaRPr>
          </a:p>
          <a:p>
            <a:r>
              <a:rPr lang="en-NZ" b="1" dirty="0" smtClean="0">
                <a:solidFill>
                  <a:srgbClr val="FFFF00"/>
                </a:solidFill>
              </a:rPr>
              <a:t>(</a:t>
            </a:r>
            <a:r>
              <a:rPr lang="en-NZ" b="1" dirty="0" smtClean="0">
                <a:solidFill>
                  <a:srgbClr val="FFFF00"/>
                </a:solidFill>
              </a:rPr>
              <a:t>0,0,255)</a:t>
            </a:r>
            <a:endParaRPr lang="en-NZ" b="1" dirty="0">
              <a:solidFill>
                <a:srgbClr val="FFFF00"/>
              </a:solidFill>
            </a:endParaRPr>
          </a:p>
        </p:txBody>
      </p:sp>
      <p:sp>
        <p:nvSpPr>
          <p:cNvPr id="10" name="TextBox 9"/>
          <p:cNvSpPr txBox="1"/>
          <p:nvPr/>
        </p:nvSpPr>
        <p:spPr>
          <a:xfrm>
            <a:off x="5957547" y="830344"/>
            <a:ext cx="2921708" cy="646331"/>
          </a:xfrm>
          <a:prstGeom prst="rect">
            <a:avLst/>
          </a:prstGeom>
          <a:noFill/>
        </p:spPr>
        <p:txBody>
          <a:bodyPr wrap="square" rtlCol="0">
            <a:spAutoFit/>
          </a:bodyPr>
          <a:lstStyle/>
          <a:p>
            <a:r>
              <a:rPr lang="en-NZ" b="1" dirty="0" smtClean="0">
                <a:solidFill>
                  <a:srgbClr val="FFFF00"/>
                </a:solidFill>
              </a:rPr>
              <a:t>(255,0,255)</a:t>
            </a:r>
          </a:p>
          <a:p>
            <a:r>
              <a:rPr lang="en-NZ" b="1" dirty="0" err="1" smtClean="0">
                <a:solidFill>
                  <a:srgbClr val="FFFF00"/>
                </a:solidFill>
              </a:rPr>
              <a:t>Rgb</a:t>
            </a:r>
            <a:r>
              <a:rPr lang="en-NZ" b="1" dirty="0" smtClean="0">
                <a:solidFill>
                  <a:srgbClr val="FFFF00"/>
                </a:solidFill>
              </a:rPr>
              <a:t>: (255,0,255)</a:t>
            </a:r>
            <a:endParaRPr lang="en-NZ" b="1" dirty="0">
              <a:solidFill>
                <a:srgbClr val="FFFF00"/>
              </a:solidFill>
            </a:endParaRPr>
          </a:p>
        </p:txBody>
      </p:sp>
      <p:pic>
        <p:nvPicPr>
          <p:cNvPr id="11" name="Picture 10" descr="Screen Clipping"/>
          <p:cNvPicPr>
            <a:picLocks noChangeAspect="1"/>
          </p:cNvPicPr>
          <p:nvPr/>
        </p:nvPicPr>
        <p:blipFill rotWithShape="1">
          <a:blip r:embed="rId18"/>
          <a:srcRect l="12240" t="542" r="3206" b="14161"/>
          <a:stretch/>
        </p:blipFill>
        <p:spPr>
          <a:xfrm>
            <a:off x="7085805" y="2022917"/>
            <a:ext cx="3586900" cy="3586900"/>
          </a:xfrm>
          <a:prstGeom prst="rect">
            <a:avLst/>
          </a:prstGeom>
        </p:spPr>
      </p:pic>
      <p:sp>
        <p:nvSpPr>
          <p:cNvPr id="12" name="TextBox 11"/>
          <p:cNvSpPr txBox="1"/>
          <p:nvPr/>
        </p:nvSpPr>
        <p:spPr>
          <a:xfrm>
            <a:off x="6155705" y="5369585"/>
            <a:ext cx="3091055" cy="646331"/>
          </a:xfrm>
          <a:prstGeom prst="rect">
            <a:avLst/>
          </a:prstGeom>
          <a:noFill/>
        </p:spPr>
        <p:txBody>
          <a:bodyPr wrap="square" rtlCol="0">
            <a:spAutoFit/>
          </a:bodyPr>
          <a:lstStyle/>
          <a:p>
            <a:r>
              <a:rPr lang="en-NZ" b="1" dirty="0" smtClean="0">
                <a:solidFill>
                  <a:srgbClr val="FFFF00"/>
                </a:solidFill>
              </a:rPr>
              <a:t>(0,0,0)</a:t>
            </a:r>
          </a:p>
          <a:p>
            <a:r>
              <a:rPr lang="en-NZ" b="1" dirty="0" err="1" smtClean="0">
                <a:solidFill>
                  <a:srgbClr val="FFFF00"/>
                </a:solidFill>
              </a:rPr>
              <a:t>Rgb</a:t>
            </a:r>
            <a:r>
              <a:rPr lang="en-NZ" b="1" dirty="0" smtClean="0">
                <a:solidFill>
                  <a:srgbClr val="FFFF00"/>
                </a:solidFill>
              </a:rPr>
              <a:t>: (255,255,255)</a:t>
            </a:r>
            <a:endParaRPr lang="en-NZ" b="1" dirty="0">
              <a:solidFill>
                <a:srgbClr val="FFFF00"/>
              </a:solidFill>
            </a:endParaRPr>
          </a:p>
        </p:txBody>
      </p:sp>
      <p:sp>
        <p:nvSpPr>
          <p:cNvPr id="13" name="TextBox 12"/>
          <p:cNvSpPr txBox="1"/>
          <p:nvPr/>
        </p:nvSpPr>
        <p:spPr>
          <a:xfrm>
            <a:off x="10283973" y="5525569"/>
            <a:ext cx="3091055" cy="646331"/>
          </a:xfrm>
          <a:prstGeom prst="rect">
            <a:avLst/>
          </a:prstGeom>
          <a:noFill/>
        </p:spPr>
        <p:txBody>
          <a:bodyPr wrap="square" rtlCol="0">
            <a:spAutoFit/>
          </a:bodyPr>
          <a:lstStyle/>
          <a:p>
            <a:r>
              <a:rPr lang="en-NZ" b="1" dirty="0" smtClean="0">
                <a:solidFill>
                  <a:srgbClr val="FFFF00"/>
                </a:solidFill>
              </a:rPr>
              <a:t>(255,0,0)</a:t>
            </a:r>
          </a:p>
          <a:p>
            <a:r>
              <a:rPr lang="en-NZ" b="1" dirty="0" err="1" smtClean="0">
                <a:solidFill>
                  <a:srgbClr val="FFFF00"/>
                </a:solidFill>
              </a:rPr>
              <a:t>Rgb</a:t>
            </a:r>
            <a:r>
              <a:rPr lang="en-NZ" b="1" dirty="0" smtClean="0">
                <a:solidFill>
                  <a:srgbClr val="FFFF00"/>
                </a:solidFill>
              </a:rPr>
              <a:t>: (255,0,0)</a:t>
            </a:r>
            <a:endParaRPr lang="en-NZ" b="1" dirty="0">
              <a:solidFill>
                <a:srgbClr val="FFFF00"/>
              </a:solidFill>
            </a:endParaRPr>
          </a:p>
        </p:txBody>
      </p:sp>
      <p:sp>
        <p:nvSpPr>
          <p:cNvPr id="14" name="TextBox 13"/>
          <p:cNvSpPr txBox="1"/>
          <p:nvPr/>
        </p:nvSpPr>
        <p:spPr>
          <a:xfrm>
            <a:off x="7055773" y="2019883"/>
            <a:ext cx="3091055" cy="923330"/>
          </a:xfrm>
          <a:prstGeom prst="rect">
            <a:avLst/>
          </a:prstGeom>
          <a:noFill/>
        </p:spPr>
        <p:txBody>
          <a:bodyPr wrap="square" rtlCol="0">
            <a:spAutoFit/>
          </a:bodyPr>
          <a:lstStyle/>
          <a:p>
            <a:r>
              <a:rPr lang="en-NZ" b="1" dirty="0" smtClean="0">
                <a:solidFill>
                  <a:schemeClr val="bg1"/>
                </a:solidFill>
              </a:rPr>
              <a:t>(0,0,255)</a:t>
            </a:r>
          </a:p>
          <a:p>
            <a:r>
              <a:rPr lang="en-NZ" b="1" dirty="0" err="1" smtClean="0">
                <a:solidFill>
                  <a:schemeClr val="bg1"/>
                </a:solidFill>
              </a:rPr>
              <a:t>Rgb</a:t>
            </a:r>
            <a:r>
              <a:rPr lang="en-NZ" b="1" dirty="0" smtClean="0">
                <a:solidFill>
                  <a:schemeClr val="bg1"/>
                </a:solidFill>
              </a:rPr>
              <a:t>:</a:t>
            </a:r>
          </a:p>
          <a:p>
            <a:r>
              <a:rPr lang="en-NZ" b="1" dirty="0" smtClean="0">
                <a:solidFill>
                  <a:schemeClr val="bg1"/>
                </a:solidFill>
              </a:rPr>
              <a:t>(</a:t>
            </a:r>
            <a:r>
              <a:rPr lang="en-NZ" b="1" dirty="0" smtClean="0">
                <a:solidFill>
                  <a:schemeClr val="bg1"/>
                </a:solidFill>
              </a:rPr>
              <a:t>0,0,255)</a:t>
            </a:r>
            <a:endParaRPr lang="en-NZ" b="1" dirty="0">
              <a:solidFill>
                <a:schemeClr val="bg1"/>
              </a:solidFill>
            </a:endParaRPr>
          </a:p>
        </p:txBody>
      </p:sp>
      <p:sp>
        <p:nvSpPr>
          <p:cNvPr id="15" name="TextBox 14"/>
          <p:cNvSpPr txBox="1"/>
          <p:nvPr/>
        </p:nvSpPr>
        <p:spPr>
          <a:xfrm>
            <a:off x="10672705" y="1699751"/>
            <a:ext cx="3091055" cy="923330"/>
          </a:xfrm>
          <a:prstGeom prst="rect">
            <a:avLst/>
          </a:prstGeom>
          <a:noFill/>
        </p:spPr>
        <p:txBody>
          <a:bodyPr wrap="square" rtlCol="0">
            <a:spAutoFit/>
          </a:bodyPr>
          <a:lstStyle/>
          <a:p>
            <a:r>
              <a:rPr lang="en-NZ" b="1" dirty="0" smtClean="0">
                <a:solidFill>
                  <a:srgbClr val="FFFF00"/>
                </a:solidFill>
              </a:rPr>
              <a:t>(255,0,255)</a:t>
            </a:r>
          </a:p>
          <a:p>
            <a:r>
              <a:rPr lang="en-NZ" b="1" dirty="0" err="1" smtClean="0">
                <a:solidFill>
                  <a:srgbClr val="FFFF00"/>
                </a:solidFill>
              </a:rPr>
              <a:t>Rgb</a:t>
            </a:r>
            <a:r>
              <a:rPr lang="en-NZ" b="1" dirty="0" smtClean="0">
                <a:solidFill>
                  <a:srgbClr val="FFFF00"/>
                </a:solidFill>
              </a:rPr>
              <a:t>:</a:t>
            </a:r>
          </a:p>
          <a:p>
            <a:r>
              <a:rPr lang="en-NZ" b="1" dirty="0" smtClean="0">
                <a:solidFill>
                  <a:srgbClr val="FFFF00"/>
                </a:solidFill>
              </a:rPr>
              <a:t>(</a:t>
            </a:r>
            <a:r>
              <a:rPr lang="en-NZ" b="1" dirty="0" smtClean="0">
                <a:solidFill>
                  <a:srgbClr val="FFFF00"/>
                </a:solidFill>
              </a:rPr>
              <a:t>255,0,255)</a:t>
            </a:r>
            <a:endParaRPr lang="en-NZ" b="1" dirty="0">
              <a:solidFill>
                <a:srgbClr val="FFFF00"/>
              </a:solidFill>
            </a:endParaRPr>
          </a:p>
        </p:txBody>
      </p:sp>
    </p:spTree>
    <p:extLst>
      <p:ext uri="{BB962C8B-B14F-4D97-AF65-F5344CB8AC3E}">
        <p14:creationId xmlns:p14="http://schemas.microsoft.com/office/powerpoint/2010/main" val="2313753033"/>
      </p:ext>
    </p:extLst>
  </p:cSld>
  <p:clrMapOvr>
    <a:masterClrMapping/>
  </p:clrMapOvr>
  <mc:AlternateContent xmlns:mc="http://schemas.openxmlformats.org/markup-compatibility/2006">
    <mc:Choice xmlns:p14="http://schemas.microsoft.com/office/powerpoint/2010/main" Requires="p14">
      <p:transition spd="slow" p14:dur="2000" advTm="538"/>
    </mc:Choice>
    <mc:Fallback>
      <p:transition spd="slow" advTm="53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4"/>
          <p:cNvSpPr>
            <a:spLocks noGrp="1"/>
          </p:cNvSpPr>
          <p:nvPr>
            <p:ph type="title"/>
          </p:nvPr>
        </p:nvSpPr>
        <p:spPr>
          <a:xfrm>
            <a:off x="2359485" y="284623"/>
            <a:ext cx="6241816" cy="510309"/>
          </a:xfrm>
        </p:spPr>
        <p:txBody>
          <a:bodyPr>
            <a:normAutofit fontScale="90000"/>
          </a:bodyPr>
          <a:lstStyle/>
          <a:p>
            <a:r>
              <a:rPr lang="en-US" dirty="0"/>
              <a:t>A little taste</a:t>
            </a:r>
            <a:endParaRPr lang="en-NZ" dirty="0"/>
          </a:p>
        </p:txBody>
      </p:sp>
      <p:sp>
        <p:nvSpPr>
          <p:cNvPr id="8" name="TextBox 7"/>
          <p:cNvSpPr txBox="1"/>
          <p:nvPr/>
        </p:nvSpPr>
        <p:spPr>
          <a:xfrm>
            <a:off x="221091" y="1259820"/>
            <a:ext cx="1393105" cy="4308872"/>
          </a:xfrm>
          <a:prstGeom prst="rect">
            <a:avLst/>
          </a:prstGeom>
          <a:noFill/>
        </p:spPr>
        <p:txBody>
          <a:bodyPr wrap="square" rtlCol="0">
            <a:spAutoFit/>
          </a:bodyPr>
          <a:lstStyle/>
          <a:p>
            <a:r>
              <a:rPr lang="en-US" sz="900" b="1" dirty="0">
                <a:solidFill>
                  <a:schemeClr val="accent3">
                    <a:lumMod val="40000"/>
                    <a:lumOff val="60000"/>
                  </a:schemeClr>
                </a:solidFill>
              </a:rPr>
              <a:t>Outline</a:t>
            </a:r>
          </a:p>
          <a:p>
            <a:endParaRPr lang="en-NZ" sz="9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5" action="ppaction://hlinksldjump"/>
              </a:rPr>
              <a:t>Motivation</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rPr>
              <a:t>An E</a:t>
            </a:r>
            <a:r>
              <a:rPr lang="en-US" sz="800" u="sng" dirty="0">
                <a:solidFill>
                  <a:schemeClr val="tx2">
                    <a:lumMod val="75000"/>
                  </a:schemeClr>
                </a:solidFill>
                <a:hlinkClick r:id="rId6" action="ppaction://hlinksldjump"/>
              </a:rPr>
              <a:t>xample</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7" action="ppaction://hlinksldjump"/>
              </a:rPr>
              <a:t>Background</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8" action="ppaction://hlinksldjump"/>
              </a:rPr>
              <a:t>Concept</a:t>
            </a:r>
            <a:r>
              <a:rPr lang="en-US" sz="800" u="sng" dirty="0">
                <a:solidFill>
                  <a:schemeClr val="tx2">
                    <a:lumMod val="75000"/>
                  </a:schemeClr>
                </a:solidFill>
              </a:rPr>
              <a:t> of the app</a:t>
            </a:r>
          </a:p>
          <a:p>
            <a:pPr marL="228600" indent="-228600">
              <a:lnSpc>
                <a:spcPct val="200000"/>
              </a:lnSpc>
              <a:buFont typeface="+mj-lt"/>
              <a:buAutoNum type="arabicPeriod"/>
            </a:pPr>
            <a:r>
              <a:rPr lang="en-US" sz="800" u="sng" dirty="0">
                <a:solidFill>
                  <a:schemeClr val="tx2">
                    <a:lumMod val="75000"/>
                  </a:schemeClr>
                </a:solidFill>
                <a:hlinkClick r:id="rId9" action="ppaction://hlinksldjump"/>
              </a:rPr>
              <a:t>Reading Data</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0" action="ppaction://hlinksldjump"/>
              </a:rPr>
              <a:t>Preparation</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1" action="ppaction://hlinksldjump"/>
              </a:rPr>
              <a:t>Parameters</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2" action="ppaction://hlinksldjump"/>
              </a:rPr>
              <a:t>One-mean 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3" action="ppaction://hlinksldjump"/>
              </a:rPr>
              <a:t>One-mean Map </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rPr>
              <a:t>Two-mean </a:t>
            </a:r>
            <a:r>
              <a:rPr lang="en-US" sz="800" u="sng" dirty="0">
                <a:solidFill>
                  <a:schemeClr val="tx2">
                    <a:lumMod val="75000"/>
                  </a:schemeClr>
                </a:solidFill>
                <a:hlinkClick r:id="rId14" action="ppaction://hlinksldjump"/>
              </a:rPr>
              <a:t>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5" action="ppaction://hlinksldjump"/>
              </a:rPr>
              <a:t>Scatterplot</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accent3">
                    <a:lumMod val="60000"/>
                    <a:lumOff val="40000"/>
                  </a:schemeClr>
                </a:solidFill>
              </a:rPr>
              <a:t>Two-mean </a:t>
            </a:r>
            <a:r>
              <a:rPr lang="en-US" sz="800" u="sng" dirty="0" smtClean="0">
                <a:solidFill>
                  <a:schemeClr val="accent3">
                    <a:lumMod val="60000"/>
                    <a:lumOff val="40000"/>
                  </a:schemeClr>
                </a:solidFill>
              </a:rPr>
              <a:t>Map</a:t>
            </a:r>
          </a:p>
          <a:p>
            <a:pPr marL="228600" indent="-228600">
              <a:lnSpc>
                <a:spcPct val="200000"/>
              </a:lnSpc>
              <a:buFont typeface="+mj-lt"/>
              <a:buAutoNum type="arabicPeriod"/>
            </a:pPr>
            <a:r>
              <a:rPr lang="en-US" sz="800" dirty="0">
                <a:hlinkClick r:id="rId16" action="ppaction://hlinksldjump"/>
              </a:rPr>
              <a:t>Legend Comparison</a:t>
            </a:r>
            <a:endParaRPr lang="en-US" sz="800" dirty="0"/>
          </a:p>
          <a:p>
            <a:pPr marL="228600" indent="-228600">
              <a:lnSpc>
                <a:spcPct val="200000"/>
              </a:lnSpc>
              <a:buFont typeface="+mj-lt"/>
              <a:buAutoNum type="arabicPeriod"/>
            </a:pPr>
            <a:r>
              <a:rPr lang="en-US" sz="800" u="sng" dirty="0" smtClean="0">
                <a:solidFill>
                  <a:srgbClr val="FFFF00"/>
                </a:solidFill>
              </a:rPr>
              <a:t>A </a:t>
            </a:r>
            <a:r>
              <a:rPr lang="en-US" sz="800" u="sng" dirty="0">
                <a:solidFill>
                  <a:srgbClr val="FFFF00"/>
                </a:solidFill>
              </a:rPr>
              <a:t>Little Taste</a:t>
            </a:r>
          </a:p>
          <a:p>
            <a:pPr marL="228600" indent="-228600">
              <a:lnSpc>
                <a:spcPct val="200000"/>
              </a:lnSpc>
              <a:buFont typeface="+mj-lt"/>
              <a:buAutoNum type="arabicPeriod"/>
            </a:pPr>
            <a:r>
              <a:rPr lang="en-US" sz="800" u="sng" dirty="0">
                <a:solidFill>
                  <a:schemeClr val="tx2">
                    <a:lumMod val="75000"/>
                  </a:schemeClr>
                </a:solidFill>
              </a:rPr>
              <a:t>More </a:t>
            </a:r>
            <a:r>
              <a:rPr lang="en-US" sz="800" u="sng" dirty="0">
                <a:solidFill>
                  <a:schemeClr val="tx2">
                    <a:lumMod val="75000"/>
                  </a:schemeClr>
                </a:solidFill>
                <a:hlinkClick r:id="rId17" action="ppaction://hlinksldjump"/>
              </a:rPr>
              <a:t>to</a:t>
            </a:r>
            <a:r>
              <a:rPr lang="en-US" sz="800" u="sng" dirty="0">
                <a:solidFill>
                  <a:schemeClr val="tx2">
                    <a:lumMod val="75000"/>
                  </a:schemeClr>
                </a:solidFill>
              </a:rPr>
              <a:t> be done</a:t>
            </a:r>
          </a:p>
          <a:p>
            <a:pPr marL="228600" indent="-228600">
              <a:lnSpc>
                <a:spcPct val="200000"/>
              </a:lnSpc>
              <a:buFont typeface="+mj-lt"/>
              <a:buAutoNum type="arabicPeriod"/>
            </a:pPr>
            <a:r>
              <a:rPr lang="en-US" sz="800" u="sng" dirty="0">
                <a:solidFill>
                  <a:schemeClr val="tx2">
                    <a:lumMod val="75000"/>
                  </a:schemeClr>
                </a:solidFill>
                <a:hlinkClick r:id="rId18" action="ppaction://hlinksldjump"/>
              </a:rPr>
              <a:t>The End</a:t>
            </a:r>
            <a:endParaRPr lang="en-US" sz="800" u="sng" dirty="0">
              <a:solidFill>
                <a:schemeClr val="tx2">
                  <a:lumMod val="75000"/>
                </a:schemeClr>
              </a:solidFill>
            </a:endParaRPr>
          </a:p>
        </p:txBody>
      </p:sp>
      <p:pic>
        <p:nvPicPr>
          <p:cNvPr id="3" name="CD8A54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9"/>
          <a:stretch>
            <a:fillRect/>
          </a:stretch>
        </p:blipFill>
        <p:spPr>
          <a:xfrm>
            <a:off x="1761725" y="1259820"/>
            <a:ext cx="9748957" cy="4940487"/>
          </a:xfrm>
          <a:prstGeom prst="rect">
            <a:avLst/>
          </a:prstGeom>
        </p:spPr>
      </p:pic>
    </p:spTree>
    <p:extLst>
      <p:ext uri="{BB962C8B-B14F-4D97-AF65-F5344CB8AC3E}">
        <p14:creationId xmlns:p14="http://schemas.microsoft.com/office/powerpoint/2010/main" val="1019245146"/>
      </p:ext>
    </p:extLst>
  </p:cSld>
  <p:clrMapOvr>
    <a:masterClrMapping/>
  </p:clrMapOvr>
  <mc:AlternateContent xmlns:mc="http://schemas.openxmlformats.org/markup-compatibility/2006">
    <mc:Choice xmlns:p14="http://schemas.microsoft.com/office/powerpoint/2010/main" Requires="p14">
      <p:transition spd="slow" p14:dur="2000" advTm="46102"/>
    </mc:Choice>
    <mc:Fallback>
      <p:transition spd="slow" advTm="46102"/>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extLst>
    <p:ext uri="{E180D4A7-C9FB-4DFB-919C-405C955672EB}">
      <p14:showEvtLst xmlns:p14="http://schemas.microsoft.com/office/powerpoint/2010/main">
        <p14:playEvt time="9246" objId="3"/>
        <p14:pauseEvt time="24275" objId="3"/>
        <p14:seekEvt time="24276" objId="3" seek="8452"/>
        <p14:resumeEvt time="24428" objId="3"/>
        <p14:pauseEvt time="25118" objId="3"/>
        <p14:seekEvt time="25119" objId="3" seek="29338"/>
        <p14:resumeEvt time="25256" objId="3"/>
        <p14:pauseEvt time="40191" objId="3"/>
        <p14:seekEvt time="40192" objId="3" seek="51118"/>
        <p14:resumeEvt time="40335" objId="3"/>
        <p14:pauseEvt time="40867" objId="3"/>
        <p14:seekEvt time="40867" objId="3" seek="61439"/>
        <p14:resumeEvt time="40983" objId="3"/>
        <p14:pauseEvt time="41842" objId="3"/>
        <p14:seekEvt time="41843" objId="3" seek="72573"/>
        <p14:resumeEvt time="41957" objId="3"/>
        <p14:pauseEvt time="42816" objId="3"/>
        <p14:seekEvt time="42817" objId="3" seek="75580"/>
        <p14:resumeEvt time="42909" objId="3"/>
        <p14:stopEvt time="44772" objId="3"/>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2359485" y="284623"/>
            <a:ext cx="6241816" cy="510309"/>
          </a:xfrm>
        </p:spPr>
        <p:txBody>
          <a:bodyPr>
            <a:normAutofit fontScale="90000"/>
          </a:bodyPr>
          <a:lstStyle/>
          <a:p>
            <a:r>
              <a:rPr lang="en-US" dirty="0"/>
              <a:t>More to be done</a:t>
            </a:r>
            <a:endParaRPr lang="en-NZ" dirty="0"/>
          </a:p>
        </p:txBody>
      </p:sp>
      <p:sp>
        <p:nvSpPr>
          <p:cNvPr id="7" name="Text Placeholder 6"/>
          <p:cNvSpPr>
            <a:spLocks noGrp="1"/>
          </p:cNvSpPr>
          <p:nvPr>
            <p:ph type="body" sz="half" idx="2"/>
          </p:nvPr>
        </p:nvSpPr>
        <p:spPr>
          <a:xfrm>
            <a:off x="2359485" y="1256391"/>
            <a:ext cx="4432930" cy="4558522"/>
          </a:xfrm>
        </p:spPr>
        <p:txBody>
          <a:bodyPr>
            <a:normAutofit/>
          </a:bodyPr>
          <a:lstStyle/>
          <a:p>
            <a:pPr marL="285750" indent="-285750" algn="l">
              <a:buFont typeface="Arial" panose="020B0604020202020204" pitchFamily="34" charset="0"/>
              <a:buChar char="•"/>
            </a:pPr>
            <a:r>
              <a:rPr lang="en-NZ" dirty="0"/>
              <a:t>Better </a:t>
            </a:r>
            <a:r>
              <a:rPr lang="en-NZ" dirty="0" smtClean="0"/>
              <a:t>style</a:t>
            </a:r>
            <a:endParaRPr lang="en-NZ" dirty="0"/>
          </a:p>
          <a:p>
            <a:pPr marL="285750" indent="-285750" algn="l">
              <a:buFont typeface="Arial" panose="020B0604020202020204" pitchFamily="34" charset="0"/>
              <a:buChar char="•"/>
            </a:pPr>
            <a:r>
              <a:rPr lang="en-NZ" dirty="0"/>
              <a:t>Correlation </a:t>
            </a:r>
            <a:r>
              <a:rPr lang="en-NZ" dirty="0" smtClean="0"/>
              <a:t>analysis</a:t>
            </a:r>
            <a:endParaRPr lang="en-NZ" dirty="0"/>
          </a:p>
          <a:p>
            <a:pPr marL="285750" indent="-285750" algn="l">
              <a:buFont typeface="Arial" panose="020B0604020202020204" pitchFamily="34" charset="0"/>
              <a:buChar char="•"/>
            </a:pPr>
            <a:r>
              <a:rPr lang="en-NZ" dirty="0"/>
              <a:t>Interactive linear regression</a:t>
            </a:r>
          </a:p>
          <a:p>
            <a:pPr marL="285750" indent="-285750" algn="l">
              <a:buFont typeface="Arial" panose="020B0604020202020204" pitchFamily="34" charset="0"/>
              <a:buChar char="•"/>
            </a:pPr>
            <a:r>
              <a:rPr lang="en-NZ" dirty="0" smtClean="0"/>
              <a:t>Providing variables to users</a:t>
            </a:r>
          </a:p>
          <a:p>
            <a:pPr marL="285750" indent="-285750" algn="l">
              <a:buFont typeface="Arial" panose="020B0604020202020204" pitchFamily="34" charset="0"/>
              <a:buChar char="•"/>
            </a:pPr>
            <a:r>
              <a:rPr lang="en-NZ" dirty="0" smtClean="0"/>
              <a:t>Involving standard deviation</a:t>
            </a:r>
          </a:p>
          <a:p>
            <a:pPr marL="285750" indent="-285750" algn="l">
              <a:buFont typeface="Arial" panose="020B0604020202020204" pitchFamily="34" charset="0"/>
              <a:buChar char="•"/>
            </a:pPr>
            <a:r>
              <a:rPr lang="en-NZ" dirty="0" smtClean="0"/>
              <a:t>Other </a:t>
            </a:r>
            <a:r>
              <a:rPr lang="en-NZ" dirty="0"/>
              <a:t>statistical analysis</a:t>
            </a:r>
          </a:p>
          <a:p>
            <a:pPr marL="285750" indent="-285750" algn="l">
              <a:buFont typeface="Arial" panose="020B0604020202020204" pitchFamily="34" charset="0"/>
              <a:buChar char="•"/>
            </a:pPr>
            <a:r>
              <a:rPr lang="en-NZ" dirty="0" smtClean="0"/>
              <a:t>etc.……</a:t>
            </a:r>
            <a:endParaRPr lang="id-ID" dirty="0"/>
          </a:p>
        </p:txBody>
      </p:sp>
      <p:pic>
        <p:nvPicPr>
          <p:cNvPr id="1030" name="Picture 6" descr="http://s2.quickmeme.com/img/b3/b34490b1774fa7f55ef913dc41788febf0a66a2d77b18e78e5e063cd1d8126c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704" y="1256391"/>
            <a:ext cx="2996787" cy="38751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21091" y="1259820"/>
            <a:ext cx="1393105" cy="4308872"/>
          </a:xfrm>
          <a:prstGeom prst="rect">
            <a:avLst/>
          </a:prstGeom>
          <a:noFill/>
        </p:spPr>
        <p:txBody>
          <a:bodyPr wrap="square" rtlCol="0">
            <a:spAutoFit/>
          </a:bodyPr>
          <a:lstStyle/>
          <a:p>
            <a:r>
              <a:rPr lang="en-US" sz="900" b="1" dirty="0">
                <a:solidFill>
                  <a:schemeClr val="accent3">
                    <a:lumMod val="40000"/>
                    <a:lumOff val="60000"/>
                  </a:schemeClr>
                </a:solidFill>
              </a:rPr>
              <a:t>Outline</a:t>
            </a:r>
          </a:p>
          <a:p>
            <a:endParaRPr lang="en-NZ" sz="9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4" action="ppaction://hlinksldjump"/>
              </a:rPr>
              <a:t>Motivation</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rPr>
              <a:t>An E</a:t>
            </a:r>
            <a:r>
              <a:rPr lang="en-US" sz="800" u="sng" dirty="0">
                <a:solidFill>
                  <a:schemeClr val="tx2">
                    <a:lumMod val="75000"/>
                  </a:schemeClr>
                </a:solidFill>
                <a:hlinkClick r:id="rId5" action="ppaction://hlinksldjump"/>
              </a:rPr>
              <a:t>xample</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6" action="ppaction://hlinksldjump"/>
              </a:rPr>
              <a:t>Background</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7" action="ppaction://hlinksldjump"/>
              </a:rPr>
              <a:t>Concept</a:t>
            </a:r>
            <a:r>
              <a:rPr lang="en-US" sz="800" u="sng" dirty="0">
                <a:solidFill>
                  <a:schemeClr val="tx2">
                    <a:lumMod val="75000"/>
                  </a:schemeClr>
                </a:solidFill>
              </a:rPr>
              <a:t> of the app</a:t>
            </a:r>
          </a:p>
          <a:p>
            <a:pPr marL="228600" indent="-228600">
              <a:lnSpc>
                <a:spcPct val="200000"/>
              </a:lnSpc>
              <a:buFont typeface="+mj-lt"/>
              <a:buAutoNum type="arabicPeriod"/>
            </a:pPr>
            <a:r>
              <a:rPr lang="en-US" sz="800" u="sng" dirty="0">
                <a:solidFill>
                  <a:schemeClr val="tx2">
                    <a:lumMod val="75000"/>
                  </a:schemeClr>
                </a:solidFill>
                <a:hlinkClick r:id="rId8" action="ppaction://hlinksldjump"/>
              </a:rPr>
              <a:t>Reading Data</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9" action="ppaction://hlinksldjump"/>
              </a:rPr>
              <a:t>Preparation</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0" action="ppaction://hlinksldjump"/>
              </a:rPr>
              <a:t>Parameters</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1" action="ppaction://hlinksldjump"/>
              </a:rPr>
              <a:t>One-mean 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2" action="ppaction://hlinksldjump"/>
              </a:rPr>
              <a:t>One-mean Map </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rPr>
              <a:t>Two-mean </a:t>
            </a:r>
            <a:r>
              <a:rPr lang="en-US" sz="800" u="sng" dirty="0">
                <a:solidFill>
                  <a:schemeClr val="tx2">
                    <a:lumMod val="75000"/>
                  </a:schemeClr>
                </a:solidFill>
                <a:hlinkClick r:id="rId13" action="ppaction://hlinksldjump"/>
              </a:rPr>
              <a:t>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4" action="ppaction://hlinksldjump"/>
              </a:rPr>
              <a:t>Scatterplot</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5" action="ppaction://hlinksldjump"/>
              </a:rPr>
              <a:t>Two-mean </a:t>
            </a:r>
            <a:r>
              <a:rPr lang="en-US" sz="800" u="sng" dirty="0" smtClean="0">
                <a:solidFill>
                  <a:schemeClr val="tx2">
                    <a:lumMod val="75000"/>
                  </a:schemeClr>
                </a:solidFill>
                <a:hlinkClick r:id="rId15" action="ppaction://hlinksldjump"/>
              </a:rPr>
              <a:t>Map</a:t>
            </a:r>
            <a:endParaRPr lang="en-US" sz="800" u="sng" dirty="0">
              <a:solidFill>
                <a:schemeClr val="tx2">
                  <a:lumMod val="75000"/>
                </a:schemeClr>
              </a:solidFill>
            </a:endParaRPr>
          </a:p>
          <a:p>
            <a:pPr marL="228600" indent="-228600">
              <a:lnSpc>
                <a:spcPct val="200000"/>
              </a:lnSpc>
              <a:buFont typeface="+mj-lt"/>
              <a:buAutoNum type="arabicPeriod"/>
            </a:pPr>
            <a:r>
              <a:rPr lang="en-US" sz="800" dirty="0">
                <a:hlinkClick r:id="rId16" action="ppaction://hlinksldjump"/>
              </a:rPr>
              <a:t>Legend Comparison</a:t>
            </a:r>
            <a:endParaRPr lang="en-US" sz="800" dirty="0"/>
          </a:p>
          <a:p>
            <a:pPr marL="228600" indent="-228600">
              <a:lnSpc>
                <a:spcPct val="200000"/>
              </a:lnSpc>
              <a:buFont typeface="+mj-lt"/>
              <a:buAutoNum type="arabicPeriod"/>
            </a:pPr>
            <a:r>
              <a:rPr lang="en-US" sz="800" u="sng" dirty="0" smtClean="0">
                <a:solidFill>
                  <a:schemeClr val="tx2">
                    <a:lumMod val="75000"/>
                  </a:schemeClr>
                </a:solidFill>
              </a:rPr>
              <a:t>A </a:t>
            </a:r>
            <a:r>
              <a:rPr lang="en-US" sz="800" u="sng" dirty="0">
                <a:solidFill>
                  <a:schemeClr val="tx2">
                    <a:lumMod val="75000"/>
                  </a:schemeClr>
                </a:solidFill>
              </a:rPr>
              <a:t>L</a:t>
            </a:r>
            <a:r>
              <a:rPr lang="en-US" sz="800" u="sng" dirty="0">
                <a:solidFill>
                  <a:schemeClr val="tx2">
                    <a:lumMod val="75000"/>
                  </a:schemeClr>
                </a:solidFill>
                <a:hlinkClick r:id="rId16" action="ppaction://hlinksldjump"/>
              </a:rPr>
              <a:t>ittle</a:t>
            </a:r>
            <a:r>
              <a:rPr lang="en-US" sz="800" u="sng" dirty="0">
                <a:solidFill>
                  <a:schemeClr val="tx2">
                    <a:lumMod val="75000"/>
                  </a:schemeClr>
                </a:solidFill>
              </a:rPr>
              <a:t> Taste</a:t>
            </a:r>
          </a:p>
          <a:p>
            <a:pPr marL="228600" indent="-228600">
              <a:lnSpc>
                <a:spcPct val="200000"/>
              </a:lnSpc>
              <a:buFont typeface="+mj-lt"/>
              <a:buAutoNum type="arabicPeriod"/>
            </a:pPr>
            <a:r>
              <a:rPr lang="en-US" sz="800" u="sng" dirty="0">
                <a:solidFill>
                  <a:srgbClr val="FFFF00"/>
                </a:solidFill>
              </a:rPr>
              <a:t>More to be done</a:t>
            </a:r>
          </a:p>
          <a:p>
            <a:pPr marL="228600" indent="-228600">
              <a:lnSpc>
                <a:spcPct val="200000"/>
              </a:lnSpc>
              <a:buFont typeface="+mj-lt"/>
              <a:buAutoNum type="arabicPeriod"/>
            </a:pPr>
            <a:r>
              <a:rPr lang="en-US" sz="800" u="sng" dirty="0">
                <a:solidFill>
                  <a:schemeClr val="tx2">
                    <a:lumMod val="75000"/>
                  </a:schemeClr>
                </a:solidFill>
                <a:hlinkClick r:id="rId17" action="ppaction://hlinksldjump"/>
              </a:rPr>
              <a:t>The End</a:t>
            </a:r>
            <a:endParaRPr lang="en-US" sz="800" u="sng" dirty="0">
              <a:solidFill>
                <a:schemeClr val="tx2">
                  <a:lumMod val="75000"/>
                </a:schemeClr>
              </a:solidFill>
            </a:endParaRPr>
          </a:p>
        </p:txBody>
      </p:sp>
    </p:spTree>
    <p:extLst>
      <p:ext uri="{BB962C8B-B14F-4D97-AF65-F5344CB8AC3E}">
        <p14:creationId xmlns:p14="http://schemas.microsoft.com/office/powerpoint/2010/main" val="1718361611"/>
      </p:ext>
    </p:extLst>
  </p:cSld>
  <p:clrMapOvr>
    <a:masterClrMapping/>
  </p:clrMapOvr>
  <mc:AlternateContent xmlns:mc="http://schemas.openxmlformats.org/markup-compatibility/2006">
    <mc:Choice xmlns:p14="http://schemas.microsoft.com/office/powerpoint/2010/main" Requires="p14">
      <p:transition spd="slow" p14:dur="2000" advTm="136585"/>
    </mc:Choice>
    <mc:Fallback>
      <p:transition spd="slow" advTm="13658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3160" y="3498017"/>
            <a:ext cx="9001462" cy="1578232"/>
          </a:xfrm>
        </p:spPr>
        <p:txBody>
          <a:bodyPr>
            <a:normAutofit/>
          </a:bodyPr>
          <a:lstStyle/>
          <a:p>
            <a:r>
              <a:rPr lang="en-NZ" sz="4000" dirty="0"/>
              <a:t>Hope you enjoyed it and thank you for your time!</a:t>
            </a:r>
          </a:p>
        </p:txBody>
      </p:sp>
      <p:sp>
        <p:nvSpPr>
          <p:cNvPr id="3" name="Subtitle 2"/>
          <p:cNvSpPr>
            <a:spLocks noGrp="1"/>
          </p:cNvSpPr>
          <p:nvPr>
            <p:ph type="subTitle" idx="1"/>
          </p:nvPr>
        </p:nvSpPr>
        <p:spPr>
          <a:xfrm>
            <a:off x="1614196" y="1017376"/>
            <a:ext cx="9001462" cy="2150658"/>
          </a:xfrm>
        </p:spPr>
        <p:txBody>
          <a:bodyPr>
            <a:normAutofit lnSpcReduction="10000"/>
          </a:bodyPr>
          <a:lstStyle/>
          <a:p>
            <a:r>
              <a:rPr lang="en-US" dirty="0"/>
              <a:t>Special thanks to Richard Penny (Supervisor)  </a:t>
            </a:r>
          </a:p>
          <a:p>
            <a:r>
              <a:rPr lang="en-US" dirty="0"/>
              <a:t>UC staff </a:t>
            </a:r>
          </a:p>
          <a:p>
            <a:r>
              <a:rPr lang="en-US" dirty="0"/>
              <a:t>   Statistics NZ</a:t>
            </a:r>
          </a:p>
          <a:p>
            <a:r>
              <a:rPr lang="en-US" dirty="0"/>
              <a:t>	for the professional advices, help and the opportunity!</a:t>
            </a:r>
            <a:endParaRPr lang="en-NZ" dirty="0"/>
          </a:p>
        </p:txBody>
      </p:sp>
      <p:sp>
        <p:nvSpPr>
          <p:cNvPr id="5" name="TextBox 4"/>
          <p:cNvSpPr txBox="1"/>
          <p:nvPr/>
        </p:nvSpPr>
        <p:spPr>
          <a:xfrm>
            <a:off x="221091" y="1259820"/>
            <a:ext cx="1393105" cy="4308872"/>
          </a:xfrm>
          <a:prstGeom prst="rect">
            <a:avLst/>
          </a:prstGeom>
          <a:noFill/>
        </p:spPr>
        <p:txBody>
          <a:bodyPr wrap="square" rtlCol="0">
            <a:spAutoFit/>
          </a:bodyPr>
          <a:lstStyle/>
          <a:p>
            <a:r>
              <a:rPr lang="en-US" sz="900" b="1" dirty="0">
                <a:solidFill>
                  <a:schemeClr val="accent3">
                    <a:lumMod val="40000"/>
                    <a:lumOff val="60000"/>
                  </a:schemeClr>
                </a:solidFill>
              </a:rPr>
              <a:t>Outline</a:t>
            </a:r>
          </a:p>
          <a:p>
            <a:endParaRPr lang="en-NZ" sz="9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4" action="ppaction://hlinksldjump"/>
              </a:rPr>
              <a:t>Motivation</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rPr>
              <a:t>An E</a:t>
            </a:r>
            <a:r>
              <a:rPr lang="en-US" sz="800" u="sng" dirty="0">
                <a:solidFill>
                  <a:schemeClr val="tx2">
                    <a:lumMod val="75000"/>
                  </a:schemeClr>
                </a:solidFill>
                <a:hlinkClick r:id="rId5" action="ppaction://hlinksldjump"/>
              </a:rPr>
              <a:t>xample</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6" action="ppaction://hlinksldjump"/>
              </a:rPr>
              <a:t>Background</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7" action="ppaction://hlinksldjump"/>
              </a:rPr>
              <a:t>Concept</a:t>
            </a:r>
            <a:r>
              <a:rPr lang="en-US" sz="800" u="sng" dirty="0">
                <a:solidFill>
                  <a:schemeClr val="tx2">
                    <a:lumMod val="75000"/>
                  </a:schemeClr>
                </a:solidFill>
              </a:rPr>
              <a:t> of the app</a:t>
            </a:r>
          </a:p>
          <a:p>
            <a:pPr marL="228600" indent="-228600">
              <a:lnSpc>
                <a:spcPct val="200000"/>
              </a:lnSpc>
              <a:buFont typeface="+mj-lt"/>
              <a:buAutoNum type="arabicPeriod"/>
            </a:pPr>
            <a:r>
              <a:rPr lang="en-US" sz="800" u="sng" dirty="0">
                <a:solidFill>
                  <a:schemeClr val="tx2">
                    <a:lumMod val="75000"/>
                  </a:schemeClr>
                </a:solidFill>
                <a:hlinkClick r:id="rId8" action="ppaction://hlinksldjump"/>
              </a:rPr>
              <a:t>Reading Data</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9" action="ppaction://hlinksldjump"/>
              </a:rPr>
              <a:t>Preparation</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0" action="ppaction://hlinksldjump"/>
              </a:rPr>
              <a:t>Parameters</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1" action="ppaction://hlinksldjump"/>
              </a:rPr>
              <a:t>One-mean 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2" action="ppaction://hlinksldjump"/>
              </a:rPr>
              <a:t>One-mean Map </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rPr>
              <a:t>Two-mean </a:t>
            </a:r>
            <a:r>
              <a:rPr lang="en-US" sz="800" u="sng" dirty="0">
                <a:solidFill>
                  <a:schemeClr val="tx2">
                    <a:lumMod val="75000"/>
                  </a:schemeClr>
                </a:solidFill>
                <a:hlinkClick r:id="rId13" action="ppaction://hlinksldjump"/>
              </a:rPr>
              <a:t>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4" action="ppaction://hlinksldjump"/>
              </a:rPr>
              <a:t>Scatterplot</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5" action="ppaction://hlinksldjump"/>
              </a:rPr>
              <a:t>Two-mean </a:t>
            </a:r>
            <a:r>
              <a:rPr lang="en-US" sz="800" u="sng" dirty="0" smtClean="0">
                <a:solidFill>
                  <a:schemeClr val="tx2">
                    <a:lumMod val="75000"/>
                  </a:schemeClr>
                </a:solidFill>
                <a:hlinkClick r:id="rId15" action="ppaction://hlinksldjump"/>
              </a:rPr>
              <a:t>Map</a:t>
            </a:r>
            <a:endParaRPr lang="en-US" sz="800" u="sng" dirty="0">
              <a:solidFill>
                <a:schemeClr val="tx2">
                  <a:lumMod val="75000"/>
                </a:schemeClr>
              </a:solidFill>
            </a:endParaRPr>
          </a:p>
          <a:p>
            <a:pPr marL="228600" indent="-228600">
              <a:lnSpc>
                <a:spcPct val="200000"/>
              </a:lnSpc>
              <a:buFont typeface="+mj-lt"/>
              <a:buAutoNum type="arabicPeriod"/>
            </a:pPr>
            <a:r>
              <a:rPr lang="en-US" sz="800" dirty="0">
                <a:hlinkClick r:id="rId16" action="ppaction://hlinksldjump"/>
              </a:rPr>
              <a:t>Legend Comparison</a:t>
            </a:r>
            <a:endParaRPr lang="en-US" sz="800" dirty="0"/>
          </a:p>
          <a:p>
            <a:pPr marL="228600" indent="-228600">
              <a:lnSpc>
                <a:spcPct val="200000"/>
              </a:lnSpc>
              <a:buFont typeface="+mj-lt"/>
              <a:buAutoNum type="arabicPeriod"/>
            </a:pPr>
            <a:r>
              <a:rPr lang="en-US" sz="800" u="sng" dirty="0" smtClean="0">
                <a:solidFill>
                  <a:schemeClr val="tx2">
                    <a:lumMod val="75000"/>
                  </a:schemeClr>
                </a:solidFill>
              </a:rPr>
              <a:t>A </a:t>
            </a:r>
            <a:r>
              <a:rPr lang="en-US" sz="800" u="sng" dirty="0">
                <a:solidFill>
                  <a:schemeClr val="tx2">
                    <a:lumMod val="75000"/>
                  </a:schemeClr>
                </a:solidFill>
              </a:rPr>
              <a:t>Little Taste</a:t>
            </a:r>
          </a:p>
          <a:p>
            <a:pPr marL="228600" indent="-228600">
              <a:lnSpc>
                <a:spcPct val="200000"/>
              </a:lnSpc>
              <a:buFont typeface="+mj-lt"/>
              <a:buAutoNum type="arabicPeriod"/>
            </a:pPr>
            <a:r>
              <a:rPr lang="en-US" sz="800" u="sng" dirty="0">
                <a:solidFill>
                  <a:schemeClr val="tx2">
                    <a:lumMod val="75000"/>
                  </a:schemeClr>
                </a:solidFill>
              </a:rPr>
              <a:t>More </a:t>
            </a:r>
            <a:r>
              <a:rPr lang="en-US" sz="800" u="sng" dirty="0">
                <a:solidFill>
                  <a:schemeClr val="tx2">
                    <a:lumMod val="75000"/>
                  </a:schemeClr>
                </a:solidFill>
                <a:hlinkClick r:id="rId17" action="ppaction://hlinksldjump"/>
              </a:rPr>
              <a:t>to</a:t>
            </a:r>
            <a:r>
              <a:rPr lang="en-US" sz="800" u="sng" dirty="0">
                <a:solidFill>
                  <a:schemeClr val="tx2">
                    <a:lumMod val="75000"/>
                  </a:schemeClr>
                </a:solidFill>
              </a:rPr>
              <a:t> be done</a:t>
            </a:r>
          </a:p>
          <a:p>
            <a:pPr marL="228600" indent="-228600">
              <a:lnSpc>
                <a:spcPct val="200000"/>
              </a:lnSpc>
              <a:buFont typeface="+mj-lt"/>
              <a:buAutoNum type="arabicPeriod"/>
            </a:pPr>
            <a:r>
              <a:rPr lang="en-US" sz="800" u="sng" dirty="0">
                <a:solidFill>
                  <a:srgbClr val="FFFF00"/>
                </a:solidFill>
              </a:rPr>
              <a:t>The End</a:t>
            </a:r>
          </a:p>
        </p:txBody>
      </p:sp>
    </p:spTree>
    <p:custDataLst>
      <p:tags r:id="rId1"/>
    </p:custDataLst>
    <p:extLst>
      <p:ext uri="{BB962C8B-B14F-4D97-AF65-F5344CB8AC3E}">
        <p14:creationId xmlns:p14="http://schemas.microsoft.com/office/powerpoint/2010/main" val="2037659214"/>
      </p:ext>
    </p:extLst>
  </p:cSld>
  <p:clrMapOvr>
    <a:masterClrMapping/>
  </p:clrMapOvr>
  <mc:AlternateContent xmlns:mc="http://schemas.openxmlformats.org/markup-compatibility/2006">
    <mc:Choice xmlns:p14="http://schemas.microsoft.com/office/powerpoint/2010/main" Requires="p14">
      <p:transition spd="slow" p14:dur="2000" advTm="3161"/>
    </mc:Choice>
    <mc:Fallback>
      <p:transition spd="slow" advTm="31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2359485" y="284623"/>
            <a:ext cx="6241816" cy="510309"/>
          </a:xfrm>
        </p:spPr>
        <p:txBody>
          <a:bodyPr>
            <a:normAutofit fontScale="90000"/>
          </a:bodyPr>
          <a:lstStyle/>
          <a:p>
            <a:r>
              <a:rPr lang="en-US" dirty="0"/>
              <a:t>Motivation</a:t>
            </a:r>
            <a:endParaRPr lang="en-NZ" dirty="0"/>
          </a:p>
        </p:txBody>
      </p:sp>
      <p:sp>
        <p:nvSpPr>
          <p:cNvPr id="17" name="Text Placeholder 16"/>
          <p:cNvSpPr>
            <a:spLocks noGrp="1"/>
          </p:cNvSpPr>
          <p:nvPr>
            <p:ph type="body" sz="half" idx="2"/>
          </p:nvPr>
        </p:nvSpPr>
        <p:spPr>
          <a:xfrm>
            <a:off x="1913852" y="794932"/>
            <a:ext cx="8111746" cy="5287800"/>
          </a:xfrm>
        </p:spPr>
        <p:txBody>
          <a:bodyPr>
            <a:noAutofit/>
          </a:bodyPr>
          <a:lstStyle/>
          <a:p>
            <a:pPr algn="l"/>
            <a:r>
              <a:rPr lang="en-US" sz="1600" b="1" dirty="0"/>
              <a:t>Aim: </a:t>
            </a:r>
            <a:r>
              <a:rPr lang="en-US" sz="1600" b="1" dirty="0" smtClean="0"/>
              <a:t>To </a:t>
            </a:r>
            <a:r>
              <a:rPr lang="en-NZ" sz="1600" b="1" dirty="0"/>
              <a:t>i</a:t>
            </a:r>
            <a:r>
              <a:rPr lang="en-NZ" sz="1600" b="1" dirty="0" smtClean="0"/>
              <a:t>nvestigate </a:t>
            </a:r>
            <a:r>
              <a:rPr lang="en-NZ" sz="1600" b="1" dirty="0"/>
              <a:t>and develop statistically informed methods to guide users </a:t>
            </a:r>
            <a:r>
              <a:rPr lang="en-NZ" sz="1600" b="1" dirty="0" smtClean="0"/>
              <a:t>who are not </a:t>
            </a:r>
            <a:r>
              <a:rPr lang="en-NZ" sz="1600" b="1" dirty="0"/>
              <a:t>familiar with statistical methods. </a:t>
            </a:r>
            <a:endParaRPr lang="en-US" sz="1600" b="1" dirty="0"/>
          </a:p>
          <a:p>
            <a:pPr algn="l"/>
            <a:r>
              <a:rPr lang="en-US" sz="1600" b="1" dirty="0"/>
              <a:t>Primary questions of interactive plots:</a:t>
            </a:r>
          </a:p>
          <a:p>
            <a:pPr marL="342900" indent="-342900" algn="l">
              <a:buFont typeface="+mj-lt"/>
              <a:buAutoNum type="arabicPeriod"/>
            </a:pPr>
            <a:r>
              <a:rPr lang="en-US" sz="1600" b="1" dirty="0"/>
              <a:t>What are the good </a:t>
            </a:r>
            <a:r>
              <a:rPr lang="en-US" sz="1600" b="1" dirty="0" smtClean="0"/>
              <a:t>components and why?</a:t>
            </a:r>
            <a:endParaRPr lang="en-US" sz="1600" b="1" dirty="0"/>
          </a:p>
          <a:p>
            <a:pPr marL="342900" indent="-342900" algn="l">
              <a:buFont typeface="+mj-lt"/>
              <a:buAutoNum type="arabicPeriod"/>
            </a:pPr>
            <a:r>
              <a:rPr lang="en-US" sz="1600" b="1" dirty="0" smtClean="0"/>
              <a:t>What </a:t>
            </a:r>
            <a:r>
              <a:rPr lang="en-US" sz="1600" b="1" dirty="0"/>
              <a:t>are the bad </a:t>
            </a:r>
            <a:r>
              <a:rPr lang="en-US" sz="1600" b="1" dirty="0" smtClean="0"/>
              <a:t>components and why?</a:t>
            </a:r>
            <a:endParaRPr lang="en-US" sz="1600" b="1" dirty="0"/>
          </a:p>
          <a:p>
            <a:pPr marL="342900" indent="-342900" algn="l">
              <a:buFont typeface="+mj-lt"/>
              <a:buAutoNum type="arabicPeriod"/>
            </a:pPr>
            <a:r>
              <a:rPr lang="en-US" sz="1600" b="1" dirty="0" smtClean="0"/>
              <a:t>In terms of  statistics, how good and accurate are </a:t>
            </a:r>
          </a:p>
          <a:p>
            <a:pPr algn="l"/>
            <a:r>
              <a:rPr lang="en-US" sz="1600" b="1" dirty="0" smtClean="0"/>
              <a:t>       online interactive graphs?</a:t>
            </a:r>
            <a:endParaRPr lang="en-US" sz="1600" b="1" dirty="0"/>
          </a:p>
          <a:p>
            <a:pPr algn="l"/>
            <a:endParaRPr lang="en-US" sz="1600" b="1" dirty="0"/>
          </a:p>
          <a:p>
            <a:pPr algn="l"/>
            <a:r>
              <a:rPr lang="en-US" sz="1600" b="1" dirty="0"/>
              <a:t>Project outline:</a:t>
            </a:r>
          </a:p>
          <a:p>
            <a:pPr algn="l"/>
            <a:r>
              <a:rPr lang="en-US" sz="1600" b="1" dirty="0"/>
              <a:t>1. Get the feeling - See how others interactive plots look like,</a:t>
            </a:r>
          </a:p>
          <a:p>
            <a:pPr algn="l"/>
            <a:r>
              <a:rPr lang="en-US" sz="1600" b="1" dirty="0"/>
              <a:t>		         how others users develop the plots,</a:t>
            </a:r>
          </a:p>
          <a:p>
            <a:pPr algn="l"/>
            <a:r>
              <a:rPr lang="en-US" sz="1600" b="1" dirty="0"/>
              <a:t>		         what the feedbacks from users are like.</a:t>
            </a:r>
          </a:p>
          <a:p>
            <a:pPr algn="l"/>
            <a:r>
              <a:rPr lang="en-US" sz="1600" b="1" dirty="0"/>
              <a:t>2. Experiment - Building our </a:t>
            </a:r>
            <a:r>
              <a:rPr lang="en-US" sz="1600" b="1" dirty="0" smtClean="0"/>
              <a:t>own application. </a:t>
            </a:r>
            <a:endParaRPr lang="en-US" sz="1600" b="1" dirty="0"/>
          </a:p>
          <a:p>
            <a:pPr algn="l"/>
            <a:r>
              <a:rPr lang="en-US" sz="1600" b="1" dirty="0"/>
              <a:t>3. Draw our conclusion</a:t>
            </a:r>
          </a:p>
        </p:txBody>
      </p:sp>
      <p:sp>
        <p:nvSpPr>
          <p:cNvPr id="11" name="TextBox 10"/>
          <p:cNvSpPr txBox="1"/>
          <p:nvPr/>
        </p:nvSpPr>
        <p:spPr>
          <a:xfrm>
            <a:off x="221091" y="1259820"/>
            <a:ext cx="1393105" cy="4308872"/>
          </a:xfrm>
          <a:prstGeom prst="rect">
            <a:avLst/>
          </a:prstGeom>
          <a:noFill/>
        </p:spPr>
        <p:txBody>
          <a:bodyPr wrap="square" rtlCol="0">
            <a:spAutoFit/>
          </a:bodyPr>
          <a:lstStyle/>
          <a:p>
            <a:r>
              <a:rPr lang="en-US" sz="900" b="1" dirty="0">
                <a:solidFill>
                  <a:schemeClr val="accent3">
                    <a:lumMod val="40000"/>
                    <a:lumOff val="60000"/>
                  </a:schemeClr>
                </a:solidFill>
              </a:rPr>
              <a:t>Outline</a:t>
            </a:r>
          </a:p>
          <a:p>
            <a:endParaRPr lang="en-NZ" sz="900" u="sng" dirty="0">
              <a:solidFill>
                <a:schemeClr val="tx2">
                  <a:lumMod val="75000"/>
                </a:schemeClr>
              </a:solidFill>
            </a:endParaRPr>
          </a:p>
          <a:p>
            <a:pPr marL="228600" indent="-228600">
              <a:lnSpc>
                <a:spcPct val="200000"/>
              </a:lnSpc>
              <a:buAutoNum type="arabicPeriod"/>
            </a:pPr>
            <a:r>
              <a:rPr lang="en-US" sz="800" u="sng" dirty="0">
                <a:solidFill>
                  <a:srgbClr val="FFFF00"/>
                </a:solidFill>
              </a:rPr>
              <a:t>Motivation</a:t>
            </a:r>
          </a:p>
          <a:p>
            <a:pPr marL="228600" indent="-228600">
              <a:lnSpc>
                <a:spcPct val="200000"/>
              </a:lnSpc>
              <a:buAutoNum type="arabicPeriod"/>
            </a:pPr>
            <a:r>
              <a:rPr lang="en-US" sz="800" u="sng" dirty="0">
                <a:solidFill>
                  <a:schemeClr val="tx2">
                    <a:lumMod val="75000"/>
                  </a:schemeClr>
                </a:solidFill>
              </a:rPr>
              <a:t>An E</a:t>
            </a:r>
            <a:r>
              <a:rPr lang="en-US" sz="800" u="sng" dirty="0">
                <a:solidFill>
                  <a:schemeClr val="tx2">
                    <a:lumMod val="75000"/>
                  </a:schemeClr>
                </a:solidFill>
                <a:hlinkClick r:id="rId3" action="ppaction://hlinksldjump"/>
              </a:rPr>
              <a:t>xample</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4" action="ppaction://hlinksldjump"/>
              </a:rPr>
              <a:t>Background</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5" action="ppaction://hlinksldjump"/>
              </a:rPr>
              <a:t>Concept</a:t>
            </a:r>
            <a:r>
              <a:rPr lang="en-US" sz="800" u="sng" dirty="0">
                <a:solidFill>
                  <a:schemeClr val="tx2">
                    <a:lumMod val="75000"/>
                  </a:schemeClr>
                </a:solidFill>
              </a:rPr>
              <a:t> of the app</a:t>
            </a:r>
          </a:p>
          <a:p>
            <a:pPr marL="228600" indent="-228600">
              <a:lnSpc>
                <a:spcPct val="200000"/>
              </a:lnSpc>
              <a:buFont typeface="+mj-lt"/>
              <a:buAutoNum type="arabicPeriod"/>
            </a:pPr>
            <a:r>
              <a:rPr lang="en-US" sz="800" u="sng" dirty="0">
                <a:solidFill>
                  <a:schemeClr val="tx2">
                    <a:lumMod val="75000"/>
                  </a:schemeClr>
                </a:solidFill>
                <a:hlinkClick r:id="rId6" action="ppaction://hlinksldjump"/>
              </a:rPr>
              <a:t>Reading Data</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7" action="ppaction://hlinksldjump"/>
              </a:rPr>
              <a:t>Preparation</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8" action="ppaction://hlinksldjump"/>
              </a:rPr>
              <a:t>Parameters</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9" action="ppaction://hlinksldjump"/>
              </a:rPr>
              <a:t>One-mean 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0" action="ppaction://hlinksldjump"/>
              </a:rPr>
              <a:t>One-mean Map </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rPr>
              <a:t>Two-mean </a:t>
            </a:r>
            <a:r>
              <a:rPr lang="en-US" sz="800" u="sng" dirty="0">
                <a:solidFill>
                  <a:schemeClr val="tx2">
                    <a:lumMod val="75000"/>
                  </a:schemeClr>
                </a:solidFill>
                <a:hlinkClick r:id="rId11" action="ppaction://hlinksldjump"/>
              </a:rPr>
              <a:t>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2" action="ppaction://hlinksldjump"/>
              </a:rPr>
              <a:t>Scatterplot</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smtClean="0">
                <a:solidFill>
                  <a:schemeClr val="tx2">
                    <a:lumMod val="75000"/>
                  </a:schemeClr>
                </a:solidFill>
                <a:hlinkClick r:id="rId13" action="ppaction://hlinksldjump"/>
              </a:rPr>
              <a:t>Two-mean Map</a:t>
            </a:r>
            <a:endParaRPr lang="en-US" sz="800" u="sng" dirty="0" smtClean="0">
              <a:solidFill>
                <a:schemeClr val="tx2">
                  <a:lumMod val="75000"/>
                </a:schemeClr>
              </a:solidFill>
            </a:endParaRPr>
          </a:p>
          <a:p>
            <a:pPr marL="228600" indent="-228600">
              <a:lnSpc>
                <a:spcPct val="200000"/>
              </a:lnSpc>
              <a:buFont typeface="+mj-lt"/>
              <a:buAutoNum type="arabicPeriod"/>
            </a:pPr>
            <a:r>
              <a:rPr lang="en-US" sz="800" dirty="0">
                <a:hlinkClick r:id="rId14" action="ppaction://hlinksldjump"/>
              </a:rPr>
              <a:t>Legend Comparison</a:t>
            </a:r>
            <a:endParaRPr lang="en-US" sz="800" dirty="0"/>
          </a:p>
          <a:p>
            <a:pPr marL="228600" indent="-228600">
              <a:lnSpc>
                <a:spcPct val="200000"/>
              </a:lnSpc>
              <a:buFont typeface="+mj-lt"/>
              <a:buAutoNum type="arabicPeriod"/>
            </a:pPr>
            <a:r>
              <a:rPr lang="en-US" sz="800" u="sng" dirty="0" smtClean="0">
                <a:solidFill>
                  <a:schemeClr val="tx2">
                    <a:lumMod val="75000"/>
                  </a:schemeClr>
                </a:solidFill>
              </a:rPr>
              <a:t>A </a:t>
            </a:r>
            <a:r>
              <a:rPr lang="en-US" sz="800" u="sng" dirty="0">
                <a:solidFill>
                  <a:schemeClr val="tx2">
                    <a:lumMod val="75000"/>
                  </a:schemeClr>
                </a:solidFill>
              </a:rPr>
              <a:t>L</a:t>
            </a:r>
            <a:r>
              <a:rPr lang="en-US" sz="800" u="sng" dirty="0">
                <a:solidFill>
                  <a:schemeClr val="tx2">
                    <a:lumMod val="75000"/>
                  </a:schemeClr>
                </a:solidFill>
                <a:hlinkClick r:id="rId15" action="ppaction://hlinksldjump"/>
              </a:rPr>
              <a:t>ittle</a:t>
            </a:r>
            <a:r>
              <a:rPr lang="en-US" sz="800" u="sng" dirty="0">
                <a:solidFill>
                  <a:schemeClr val="tx2">
                    <a:lumMod val="75000"/>
                  </a:schemeClr>
                </a:solidFill>
              </a:rPr>
              <a:t> Taste</a:t>
            </a:r>
          </a:p>
          <a:p>
            <a:pPr marL="228600" indent="-228600">
              <a:lnSpc>
                <a:spcPct val="200000"/>
              </a:lnSpc>
              <a:buFont typeface="+mj-lt"/>
              <a:buAutoNum type="arabicPeriod"/>
            </a:pPr>
            <a:r>
              <a:rPr lang="en-US" sz="800" u="sng" dirty="0">
                <a:solidFill>
                  <a:schemeClr val="tx2">
                    <a:lumMod val="75000"/>
                  </a:schemeClr>
                </a:solidFill>
              </a:rPr>
              <a:t>More </a:t>
            </a:r>
            <a:r>
              <a:rPr lang="en-US" sz="800" u="sng" dirty="0">
                <a:solidFill>
                  <a:schemeClr val="tx2">
                    <a:lumMod val="75000"/>
                  </a:schemeClr>
                </a:solidFill>
                <a:hlinkClick r:id="rId15" action="ppaction://hlinksldjump"/>
              </a:rPr>
              <a:t>to</a:t>
            </a:r>
            <a:r>
              <a:rPr lang="en-US" sz="800" u="sng" dirty="0">
                <a:solidFill>
                  <a:schemeClr val="tx2">
                    <a:lumMod val="75000"/>
                  </a:schemeClr>
                </a:solidFill>
              </a:rPr>
              <a:t> be done</a:t>
            </a:r>
          </a:p>
          <a:p>
            <a:pPr marL="228600" indent="-228600">
              <a:lnSpc>
                <a:spcPct val="200000"/>
              </a:lnSpc>
              <a:buFont typeface="+mj-lt"/>
              <a:buAutoNum type="arabicPeriod"/>
            </a:pPr>
            <a:r>
              <a:rPr lang="en-US" sz="800" u="sng" dirty="0">
                <a:solidFill>
                  <a:schemeClr val="tx2">
                    <a:lumMod val="75000"/>
                  </a:schemeClr>
                </a:solidFill>
                <a:hlinkClick r:id="rId16" action="ppaction://hlinksldjump"/>
              </a:rPr>
              <a:t>The End</a:t>
            </a:r>
            <a:endParaRPr lang="en-US" sz="800" u="sng" dirty="0">
              <a:solidFill>
                <a:schemeClr val="tx2">
                  <a:lumMod val="75000"/>
                </a:schemeClr>
              </a:solidFill>
            </a:endParaRPr>
          </a:p>
        </p:txBody>
      </p:sp>
      <p:pic>
        <p:nvPicPr>
          <p:cNvPr id="3" name="Picture 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601301" y="1518570"/>
            <a:ext cx="2352976" cy="1772575"/>
          </a:xfrm>
          <a:prstGeom prst="rect">
            <a:avLst/>
          </a:prstGeom>
        </p:spPr>
      </p:pic>
    </p:spTree>
    <p:extLst>
      <p:ext uri="{BB962C8B-B14F-4D97-AF65-F5344CB8AC3E}">
        <p14:creationId xmlns:p14="http://schemas.microsoft.com/office/powerpoint/2010/main" val="4044268400"/>
      </p:ext>
    </p:extLst>
  </p:cSld>
  <p:clrMapOvr>
    <a:masterClrMapping/>
  </p:clrMapOvr>
  <mc:AlternateContent xmlns:mc="http://schemas.openxmlformats.org/markup-compatibility/2006">
    <mc:Choice xmlns:p14="http://schemas.microsoft.com/office/powerpoint/2010/main" Requires="p14">
      <p:transition spd="slow" p14:dur="2000" advTm="102080"/>
    </mc:Choice>
    <mc:Fallback>
      <p:transition spd="slow" advTm="10208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2359485" y="284623"/>
            <a:ext cx="6241816" cy="510309"/>
          </a:xfrm>
        </p:spPr>
        <p:txBody>
          <a:bodyPr>
            <a:normAutofit fontScale="90000"/>
          </a:bodyPr>
          <a:lstStyle/>
          <a:p>
            <a:r>
              <a:rPr lang="en-US" dirty="0"/>
              <a:t>An example</a:t>
            </a:r>
            <a:endParaRPr lang="en-NZ" dirty="0"/>
          </a:p>
        </p:txBody>
      </p:sp>
      <p:pic>
        <p:nvPicPr>
          <p:cNvPr id="10" name="Picture Placeholder 19"/>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02926" y="1259820"/>
            <a:ext cx="6305032" cy="4219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 Placeholder 16"/>
          <p:cNvSpPr txBox="1">
            <a:spLocks/>
          </p:cNvSpPr>
          <p:nvPr/>
        </p:nvSpPr>
        <p:spPr>
          <a:xfrm>
            <a:off x="8835762" y="1181666"/>
            <a:ext cx="2676579" cy="4544290"/>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r>
              <a:rPr lang="en-US" sz="1400" dirty="0"/>
              <a:t>About this map, I think…</a:t>
            </a:r>
          </a:p>
          <a:p>
            <a:pPr algn="l"/>
            <a:r>
              <a:rPr lang="en-US" sz="1400" b="1" dirty="0">
                <a:solidFill>
                  <a:srgbClr val="FF0000"/>
                </a:solidFill>
              </a:rPr>
              <a:t>Good </a:t>
            </a:r>
            <a:r>
              <a:rPr lang="en-US" sz="1400" b="1" dirty="0">
                <a:solidFill>
                  <a:srgbClr val="FF0000"/>
                </a:solidFill>
                <a:sym typeface="Wingdings" panose="05000000000000000000" pitchFamily="2" charset="2"/>
              </a:rPr>
              <a:t></a:t>
            </a:r>
            <a:endParaRPr lang="en-US" sz="1400" b="1" dirty="0">
              <a:solidFill>
                <a:srgbClr val="FF0000"/>
              </a:solidFill>
            </a:endParaRPr>
          </a:p>
          <a:p>
            <a:pPr marL="285750" indent="-285750" algn="l">
              <a:buFont typeface="Arial" panose="020B0604020202020204" pitchFamily="34" charset="0"/>
              <a:buChar char="•"/>
            </a:pPr>
            <a:r>
              <a:rPr lang="en-US" sz="1400" dirty="0"/>
              <a:t>Many functions </a:t>
            </a:r>
          </a:p>
          <a:p>
            <a:pPr marL="285750" indent="-285750" algn="l">
              <a:buFont typeface="Arial" panose="020B0604020202020204" pitchFamily="34" charset="0"/>
              <a:buChar char="•"/>
            </a:pPr>
            <a:r>
              <a:rPr lang="en-US" sz="1400" dirty="0"/>
              <a:t>Explanations and notes are available</a:t>
            </a:r>
          </a:p>
          <a:p>
            <a:pPr marL="285750" indent="-285750" algn="l">
              <a:buFont typeface="Arial" panose="020B0604020202020204" pitchFamily="34" charset="0"/>
              <a:buChar char="•"/>
            </a:pPr>
            <a:r>
              <a:rPr lang="en-US" sz="1400" dirty="0"/>
              <a:t>Fancy looking</a:t>
            </a:r>
          </a:p>
          <a:p>
            <a:pPr algn="l"/>
            <a:r>
              <a:rPr lang="en-US" sz="1400" b="1" dirty="0">
                <a:solidFill>
                  <a:schemeClr val="tx2"/>
                </a:solidFill>
              </a:rPr>
              <a:t>Bad </a:t>
            </a:r>
            <a:r>
              <a:rPr lang="en-US" sz="1400" b="1" dirty="0">
                <a:solidFill>
                  <a:schemeClr val="tx2"/>
                </a:solidFill>
                <a:sym typeface="Wingdings" panose="05000000000000000000" pitchFamily="2" charset="2"/>
              </a:rPr>
              <a:t></a:t>
            </a:r>
            <a:endParaRPr lang="en-US" sz="1400" b="1" dirty="0">
              <a:solidFill>
                <a:schemeClr val="tx2"/>
              </a:solidFill>
            </a:endParaRPr>
          </a:p>
          <a:p>
            <a:pPr marL="285750" indent="-285750" algn="l">
              <a:buFont typeface="Arial" panose="020B0604020202020204" pitchFamily="34" charset="0"/>
              <a:buChar char="•"/>
            </a:pPr>
            <a:r>
              <a:rPr lang="en-US" sz="1400" dirty="0"/>
              <a:t>Too much on one page</a:t>
            </a:r>
          </a:p>
          <a:p>
            <a:pPr marL="285750" indent="-285750" algn="l">
              <a:buFont typeface="Arial" panose="020B0604020202020204" pitchFamily="34" charset="0"/>
              <a:buChar char="•"/>
            </a:pPr>
            <a:r>
              <a:rPr lang="en-US" sz="1400" dirty="0"/>
              <a:t>Top panel blocks part of the map</a:t>
            </a:r>
          </a:p>
          <a:p>
            <a:pPr marL="285750" indent="-285750" algn="l">
              <a:buFont typeface="Arial" panose="020B0604020202020204" pitchFamily="34" charset="0"/>
              <a:buChar char="•"/>
            </a:pPr>
            <a:endParaRPr lang="en-US" sz="1400" dirty="0"/>
          </a:p>
          <a:p>
            <a:pPr algn="l"/>
            <a:r>
              <a:rPr lang="en-US" sz="1400" dirty="0"/>
              <a:t>Now let’s start our project!</a:t>
            </a:r>
          </a:p>
        </p:txBody>
      </p:sp>
      <p:sp>
        <p:nvSpPr>
          <p:cNvPr id="4" name="Rectangle 3"/>
          <p:cNvSpPr/>
          <p:nvPr/>
        </p:nvSpPr>
        <p:spPr>
          <a:xfrm>
            <a:off x="1219200" y="6327951"/>
            <a:ext cx="9261231" cy="261610"/>
          </a:xfrm>
          <a:prstGeom prst="rect">
            <a:avLst/>
          </a:prstGeom>
        </p:spPr>
        <p:txBody>
          <a:bodyPr wrap="square">
            <a:spAutoFit/>
          </a:bodyPr>
          <a:lstStyle/>
          <a:p>
            <a:r>
              <a:rPr lang="en-NZ" sz="1100" dirty="0"/>
              <a:t>Map is retrieved from </a:t>
            </a:r>
            <a:r>
              <a:rPr lang="en-NZ" sz="1100" dirty="0">
                <a:hlinkClick r:id="rId4"/>
              </a:rPr>
              <a:t>http://</a:t>
            </a:r>
            <a:r>
              <a:rPr lang="en-NZ" sz="1100" dirty="0">
                <a:solidFill>
                  <a:srgbClr val="002060"/>
                </a:solidFill>
                <a:hlinkClick r:id="rId4"/>
              </a:rPr>
              <a:t>www.statsilk.com/maps/interactive-map-ebola-death-rate-west-africa-and-dr-congo-time-animation</a:t>
            </a:r>
            <a:endParaRPr lang="en-US" sz="1100" dirty="0">
              <a:solidFill>
                <a:srgbClr val="002060"/>
              </a:solidFill>
            </a:endParaRPr>
          </a:p>
        </p:txBody>
      </p:sp>
      <p:sp>
        <p:nvSpPr>
          <p:cNvPr id="7" name="TextBox 6"/>
          <p:cNvSpPr txBox="1"/>
          <p:nvPr/>
        </p:nvSpPr>
        <p:spPr>
          <a:xfrm>
            <a:off x="221091" y="1259820"/>
            <a:ext cx="1393105" cy="4308872"/>
          </a:xfrm>
          <a:prstGeom prst="rect">
            <a:avLst/>
          </a:prstGeom>
          <a:noFill/>
        </p:spPr>
        <p:txBody>
          <a:bodyPr wrap="square" rtlCol="0">
            <a:spAutoFit/>
          </a:bodyPr>
          <a:lstStyle/>
          <a:p>
            <a:r>
              <a:rPr lang="en-US" sz="900" b="1" dirty="0">
                <a:solidFill>
                  <a:schemeClr val="accent3">
                    <a:lumMod val="40000"/>
                    <a:lumOff val="60000"/>
                  </a:schemeClr>
                </a:solidFill>
              </a:rPr>
              <a:t>Outline</a:t>
            </a:r>
          </a:p>
          <a:p>
            <a:endParaRPr lang="en-NZ" sz="9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5" action="ppaction://hlinksldjump"/>
              </a:rPr>
              <a:t>Motivation</a:t>
            </a:r>
            <a:endParaRPr lang="en-US" sz="800" u="sng" dirty="0">
              <a:solidFill>
                <a:schemeClr val="tx2">
                  <a:lumMod val="75000"/>
                </a:schemeClr>
              </a:solidFill>
            </a:endParaRPr>
          </a:p>
          <a:p>
            <a:pPr marL="228600" indent="-228600">
              <a:lnSpc>
                <a:spcPct val="200000"/>
              </a:lnSpc>
              <a:buAutoNum type="arabicPeriod"/>
            </a:pPr>
            <a:r>
              <a:rPr lang="en-US" sz="800" u="sng" dirty="0">
                <a:solidFill>
                  <a:srgbClr val="FFFF00"/>
                </a:solidFill>
              </a:rPr>
              <a:t>An Example</a:t>
            </a:r>
          </a:p>
          <a:p>
            <a:pPr marL="228600" indent="-228600">
              <a:lnSpc>
                <a:spcPct val="200000"/>
              </a:lnSpc>
              <a:buAutoNum type="arabicPeriod"/>
            </a:pPr>
            <a:r>
              <a:rPr lang="en-US" sz="800" u="sng" dirty="0">
                <a:solidFill>
                  <a:schemeClr val="tx2">
                    <a:lumMod val="75000"/>
                  </a:schemeClr>
                </a:solidFill>
                <a:hlinkClick r:id="rId6" action="ppaction://hlinksldjump"/>
              </a:rPr>
              <a:t>Background</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7" action="ppaction://hlinksldjump"/>
              </a:rPr>
              <a:t>Concept</a:t>
            </a:r>
            <a:r>
              <a:rPr lang="en-US" sz="800" u="sng" dirty="0">
                <a:solidFill>
                  <a:schemeClr val="tx2">
                    <a:lumMod val="75000"/>
                  </a:schemeClr>
                </a:solidFill>
              </a:rPr>
              <a:t> of the app</a:t>
            </a:r>
          </a:p>
          <a:p>
            <a:pPr marL="228600" indent="-228600">
              <a:lnSpc>
                <a:spcPct val="200000"/>
              </a:lnSpc>
              <a:buFont typeface="+mj-lt"/>
              <a:buAutoNum type="arabicPeriod"/>
            </a:pPr>
            <a:r>
              <a:rPr lang="en-US" sz="800" u="sng" dirty="0">
                <a:solidFill>
                  <a:schemeClr val="tx2">
                    <a:lumMod val="75000"/>
                  </a:schemeClr>
                </a:solidFill>
                <a:hlinkClick r:id="rId8" action="ppaction://hlinksldjump"/>
              </a:rPr>
              <a:t>Reading Data</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9" action="ppaction://hlinksldjump"/>
              </a:rPr>
              <a:t>Preparation</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0" action="ppaction://hlinksldjump"/>
              </a:rPr>
              <a:t>Parameters</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1" action="ppaction://hlinksldjump"/>
              </a:rPr>
              <a:t>One-mean 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2" action="ppaction://hlinksldjump"/>
              </a:rPr>
              <a:t>One-mean Map </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rPr>
              <a:t>Two-mean </a:t>
            </a:r>
            <a:r>
              <a:rPr lang="en-US" sz="800" u="sng" dirty="0">
                <a:solidFill>
                  <a:schemeClr val="tx2">
                    <a:lumMod val="75000"/>
                  </a:schemeClr>
                </a:solidFill>
                <a:hlinkClick r:id="rId13" action="ppaction://hlinksldjump"/>
              </a:rPr>
              <a:t>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4" action="ppaction://hlinksldjump"/>
              </a:rPr>
              <a:t>Scatterplot</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5" action="ppaction://hlinksldjump"/>
              </a:rPr>
              <a:t>Two-mean </a:t>
            </a:r>
            <a:r>
              <a:rPr lang="en-US" sz="800" u="sng" dirty="0" smtClean="0">
                <a:solidFill>
                  <a:schemeClr val="tx2">
                    <a:lumMod val="75000"/>
                  </a:schemeClr>
                </a:solidFill>
                <a:hlinkClick r:id="rId15" action="ppaction://hlinksldjump"/>
              </a:rPr>
              <a:t>Map</a:t>
            </a:r>
            <a:endParaRPr lang="en-US" sz="800" u="sng" dirty="0" smtClean="0">
              <a:solidFill>
                <a:schemeClr val="tx2">
                  <a:lumMod val="75000"/>
                </a:schemeClr>
              </a:solidFill>
            </a:endParaRPr>
          </a:p>
          <a:p>
            <a:pPr marL="228600" indent="-228600">
              <a:lnSpc>
                <a:spcPct val="200000"/>
              </a:lnSpc>
              <a:buFont typeface="+mj-lt"/>
              <a:buAutoNum type="arabicPeriod"/>
            </a:pPr>
            <a:r>
              <a:rPr lang="en-US" sz="800" dirty="0">
                <a:hlinkClick r:id="rId16" action="ppaction://hlinksldjump"/>
              </a:rPr>
              <a:t>Legend Comparison</a:t>
            </a:r>
            <a:endParaRPr lang="en-US" sz="800" dirty="0"/>
          </a:p>
          <a:p>
            <a:pPr marL="228600" indent="-228600">
              <a:lnSpc>
                <a:spcPct val="200000"/>
              </a:lnSpc>
              <a:buFont typeface="+mj-lt"/>
              <a:buAutoNum type="arabicPeriod"/>
            </a:pPr>
            <a:r>
              <a:rPr lang="en-US" sz="800" u="sng" dirty="0" smtClean="0">
                <a:solidFill>
                  <a:schemeClr val="tx2">
                    <a:lumMod val="75000"/>
                  </a:schemeClr>
                </a:solidFill>
              </a:rPr>
              <a:t>A </a:t>
            </a:r>
            <a:r>
              <a:rPr lang="en-US" sz="800" u="sng" dirty="0">
                <a:solidFill>
                  <a:schemeClr val="tx2">
                    <a:lumMod val="75000"/>
                  </a:schemeClr>
                </a:solidFill>
              </a:rPr>
              <a:t>L</a:t>
            </a:r>
            <a:r>
              <a:rPr lang="en-US" sz="800" u="sng" dirty="0">
                <a:solidFill>
                  <a:schemeClr val="tx2">
                    <a:lumMod val="75000"/>
                  </a:schemeClr>
                </a:solidFill>
                <a:hlinkClick r:id="rId17" action="ppaction://hlinksldjump"/>
              </a:rPr>
              <a:t>ittle</a:t>
            </a:r>
            <a:r>
              <a:rPr lang="en-US" sz="800" u="sng" dirty="0">
                <a:solidFill>
                  <a:schemeClr val="tx2">
                    <a:lumMod val="75000"/>
                  </a:schemeClr>
                </a:solidFill>
              </a:rPr>
              <a:t> Taste</a:t>
            </a:r>
          </a:p>
          <a:p>
            <a:pPr marL="228600" indent="-228600">
              <a:lnSpc>
                <a:spcPct val="200000"/>
              </a:lnSpc>
              <a:buFont typeface="+mj-lt"/>
              <a:buAutoNum type="arabicPeriod"/>
            </a:pPr>
            <a:r>
              <a:rPr lang="en-US" sz="800" u="sng" dirty="0">
                <a:solidFill>
                  <a:schemeClr val="tx2">
                    <a:lumMod val="75000"/>
                  </a:schemeClr>
                </a:solidFill>
              </a:rPr>
              <a:t>More </a:t>
            </a:r>
            <a:r>
              <a:rPr lang="en-US" sz="800" u="sng" dirty="0">
                <a:solidFill>
                  <a:schemeClr val="tx2">
                    <a:lumMod val="75000"/>
                  </a:schemeClr>
                </a:solidFill>
                <a:hlinkClick r:id="rId17" action="ppaction://hlinksldjump"/>
              </a:rPr>
              <a:t>to</a:t>
            </a:r>
            <a:r>
              <a:rPr lang="en-US" sz="800" u="sng" dirty="0">
                <a:solidFill>
                  <a:schemeClr val="tx2">
                    <a:lumMod val="75000"/>
                  </a:schemeClr>
                </a:solidFill>
              </a:rPr>
              <a:t> be done</a:t>
            </a:r>
          </a:p>
          <a:p>
            <a:pPr marL="228600" indent="-228600">
              <a:lnSpc>
                <a:spcPct val="200000"/>
              </a:lnSpc>
              <a:buFont typeface="+mj-lt"/>
              <a:buAutoNum type="arabicPeriod"/>
            </a:pPr>
            <a:r>
              <a:rPr lang="en-US" sz="800" u="sng" dirty="0">
                <a:solidFill>
                  <a:schemeClr val="tx2">
                    <a:lumMod val="75000"/>
                  </a:schemeClr>
                </a:solidFill>
                <a:hlinkClick r:id="rId18" action="ppaction://hlinksldjump"/>
              </a:rPr>
              <a:t>The End</a:t>
            </a:r>
            <a:endParaRPr lang="en-US" sz="800" u="sng" dirty="0">
              <a:solidFill>
                <a:schemeClr val="tx2">
                  <a:lumMod val="75000"/>
                </a:schemeClr>
              </a:solidFill>
            </a:endParaRPr>
          </a:p>
        </p:txBody>
      </p:sp>
    </p:spTree>
    <p:extLst>
      <p:ext uri="{BB962C8B-B14F-4D97-AF65-F5344CB8AC3E}">
        <p14:creationId xmlns:p14="http://schemas.microsoft.com/office/powerpoint/2010/main" val="645965083"/>
      </p:ext>
    </p:extLst>
  </p:cSld>
  <p:clrMapOvr>
    <a:masterClrMapping/>
  </p:clrMapOvr>
  <mc:AlternateContent xmlns:mc="http://schemas.openxmlformats.org/markup-compatibility/2006">
    <mc:Choice xmlns:p14="http://schemas.microsoft.com/office/powerpoint/2010/main" Requires="p14">
      <p:transition spd="slow" p14:dur="2000" advTm="90542"/>
    </mc:Choice>
    <mc:Fallback>
      <p:transition spd="slow" advTm="9054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2359485" y="284623"/>
            <a:ext cx="6241816" cy="510309"/>
          </a:xfrm>
        </p:spPr>
        <p:txBody>
          <a:bodyPr>
            <a:normAutofit fontScale="90000"/>
          </a:bodyPr>
          <a:lstStyle/>
          <a:p>
            <a:r>
              <a:rPr lang="en-US" dirty="0"/>
              <a:t>Background</a:t>
            </a:r>
            <a:endParaRPr lang="en-NZ" dirty="0"/>
          </a:p>
        </p:txBody>
      </p:sp>
      <p:sp>
        <p:nvSpPr>
          <p:cNvPr id="12" name="Text Placeholder 16"/>
          <p:cNvSpPr txBox="1">
            <a:spLocks/>
          </p:cNvSpPr>
          <p:nvPr/>
        </p:nvSpPr>
        <p:spPr>
          <a:xfrm>
            <a:off x="1778470" y="1388852"/>
            <a:ext cx="8436238" cy="4150201"/>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42900" indent="-342900" algn="l">
              <a:buFont typeface="Arial" panose="020B0604020202020204" pitchFamily="34" charset="0"/>
              <a:buChar char="•"/>
            </a:pPr>
            <a:r>
              <a:rPr lang="en-US" sz="1600" b="1" dirty="0"/>
              <a:t>Source Data: From Statistics New Zealand, titled “</a:t>
            </a:r>
            <a:r>
              <a:rPr lang="en-US" sz="1600" b="1" i="1" dirty="0"/>
              <a:t>Main means of travel to work, for the employed census usually resident population count aged 15 years and over, 2001, 2006, and 2013 Censuses (RC, TA, AU)</a:t>
            </a:r>
            <a:r>
              <a:rPr lang="en-US" sz="1600" b="1" dirty="0"/>
              <a:t>”</a:t>
            </a:r>
          </a:p>
          <a:p>
            <a:pPr algn="l"/>
            <a:r>
              <a:rPr lang="en-US" sz="1600" b="1" dirty="0"/>
              <a:t>      -- data of year 2013 in Territory Authorities (TA) is being used here</a:t>
            </a:r>
          </a:p>
          <a:p>
            <a:pPr marL="285750" indent="-285750" algn="l">
              <a:buFont typeface="Arial" panose="020B0604020202020204" pitchFamily="34" charset="0"/>
              <a:buChar char="•"/>
            </a:pPr>
            <a:r>
              <a:rPr lang="en-US" sz="1600" b="1" dirty="0"/>
              <a:t>Spatial files: ESRI shapefiles named “New Zealand 2013 (NZTM)”, in Census-based files section.</a:t>
            </a:r>
          </a:p>
          <a:p>
            <a:pPr marL="742950" lvl="1" indent="-285750">
              <a:buFont typeface="Arial" panose="020B0604020202020204" pitchFamily="34" charset="0"/>
              <a:buChar char="•"/>
            </a:pPr>
            <a:r>
              <a:rPr lang="en-US" b="1" dirty="0"/>
              <a:t>in Territory Authorities (TA)</a:t>
            </a:r>
          </a:p>
          <a:p>
            <a:pPr marL="342900" indent="-342900" algn="l">
              <a:buFont typeface="Arial" panose="020B0604020202020204" pitchFamily="34" charset="0"/>
              <a:buChar char="•"/>
            </a:pPr>
            <a:r>
              <a:rPr lang="en-US" sz="1600" b="1" dirty="0"/>
              <a:t>Operating System: Windows</a:t>
            </a:r>
          </a:p>
          <a:p>
            <a:pPr marL="342900" indent="-342900" algn="l">
              <a:buFont typeface="Arial" panose="020B0604020202020204" pitchFamily="34" charset="0"/>
              <a:buChar char="•"/>
            </a:pPr>
            <a:r>
              <a:rPr lang="en-US" sz="1600" b="1" dirty="0" err="1"/>
              <a:t>RStudio</a:t>
            </a:r>
            <a:r>
              <a:rPr lang="en-US" sz="1600" b="1" dirty="0"/>
              <a:t>, version 0.99.489</a:t>
            </a:r>
          </a:p>
          <a:p>
            <a:pPr marL="342900" indent="-342900" algn="l">
              <a:buFont typeface="Arial" panose="020B0604020202020204" pitchFamily="34" charset="0"/>
              <a:buChar char="•"/>
            </a:pPr>
            <a:r>
              <a:rPr lang="en-US" sz="1600" b="1" dirty="0"/>
              <a:t>R library: 3.2</a:t>
            </a:r>
          </a:p>
          <a:p>
            <a:pPr algn="l"/>
            <a:endParaRPr lang="en-US" sz="1600" b="1" dirty="0"/>
          </a:p>
        </p:txBody>
      </p:sp>
      <p:sp>
        <p:nvSpPr>
          <p:cNvPr id="4" name="Rectangle 3"/>
          <p:cNvSpPr/>
          <p:nvPr/>
        </p:nvSpPr>
        <p:spPr>
          <a:xfrm>
            <a:off x="1219200" y="6327951"/>
            <a:ext cx="9261231" cy="261610"/>
          </a:xfrm>
          <a:prstGeom prst="rect">
            <a:avLst/>
          </a:prstGeom>
        </p:spPr>
        <p:txBody>
          <a:bodyPr wrap="square">
            <a:spAutoFit/>
          </a:bodyPr>
          <a:lstStyle/>
          <a:p>
            <a:endParaRPr lang="en-US" sz="1100" dirty="0">
              <a:solidFill>
                <a:srgbClr val="002060"/>
              </a:solidFill>
            </a:endParaRPr>
          </a:p>
        </p:txBody>
      </p:sp>
      <p:sp>
        <p:nvSpPr>
          <p:cNvPr id="3" name="Rectangle 1"/>
          <p:cNvSpPr>
            <a:spLocks noChangeArrowheads="1"/>
          </p:cNvSpPr>
          <p:nvPr/>
        </p:nvSpPr>
        <p:spPr bwMode="auto">
          <a:xfrm>
            <a:off x="0" y="99727"/>
            <a:ext cx="65" cy="2577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8566" rIns="0" bIns="2856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300" b="1" i="0" u="none" strike="noStrike" cap="none" normalizeH="0" baseline="0" dirty="0">
              <a:ln>
                <a:noFill/>
              </a:ln>
              <a:solidFill>
                <a:srgbClr val="009999"/>
              </a:solidFill>
              <a:effectLst/>
              <a:latin typeface="Arial" panose="020B0604020202020204" pitchFamily="34" charset="0"/>
              <a:cs typeface="Arial" panose="020B0604020202020204" pitchFamily="34" charset="0"/>
            </a:endParaRPr>
          </a:p>
        </p:txBody>
      </p:sp>
      <p:pic>
        <p:nvPicPr>
          <p:cNvPr id="1026" name="Picture 2" descr="Information on 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9350" y="30163"/>
            <a:ext cx="95250" cy="1238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21091" y="1259820"/>
            <a:ext cx="1393105" cy="4308872"/>
          </a:xfrm>
          <a:prstGeom prst="rect">
            <a:avLst/>
          </a:prstGeom>
          <a:noFill/>
        </p:spPr>
        <p:txBody>
          <a:bodyPr wrap="square" rtlCol="0">
            <a:spAutoFit/>
          </a:bodyPr>
          <a:lstStyle/>
          <a:p>
            <a:r>
              <a:rPr lang="en-US" sz="900" b="1" dirty="0">
                <a:solidFill>
                  <a:schemeClr val="accent3">
                    <a:lumMod val="40000"/>
                    <a:lumOff val="60000"/>
                  </a:schemeClr>
                </a:solidFill>
              </a:rPr>
              <a:t>Outline</a:t>
            </a:r>
          </a:p>
          <a:p>
            <a:endParaRPr lang="en-NZ" sz="9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4" action="ppaction://hlinksldjump"/>
              </a:rPr>
              <a:t>Motivation</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rPr>
              <a:t>An E</a:t>
            </a:r>
            <a:r>
              <a:rPr lang="en-US" sz="800" u="sng" dirty="0">
                <a:solidFill>
                  <a:schemeClr val="tx2">
                    <a:lumMod val="75000"/>
                  </a:schemeClr>
                </a:solidFill>
                <a:hlinkClick r:id="rId5" action="ppaction://hlinksldjump"/>
              </a:rPr>
              <a:t>xample</a:t>
            </a:r>
            <a:endParaRPr lang="en-US" sz="800" u="sng" dirty="0">
              <a:solidFill>
                <a:schemeClr val="tx2">
                  <a:lumMod val="75000"/>
                </a:schemeClr>
              </a:solidFill>
            </a:endParaRPr>
          </a:p>
          <a:p>
            <a:pPr marL="228600" indent="-228600">
              <a:lnSpc>
                <a:spcPct val="200000"/>
              </a:lnSpc>
              <a:buAutoNum type="arabicPeriod"/>
            </a:pPr>
            <a:r>
              <a:rPr lang="en-US" sz="800" u="sng" dirty="0">
                <a:solidFill>
                  <a:srgbClr val="FFFF00"/>
                </a:solidFill>
              </a:rPr>
              <a:t>Background</a:t>
            </a:r>
          </a:p>
          <a:p>
            <a:pPr marL="228600" indent="-228600">
              <a:lnSpc>
                <a:spcPct val="200000"/>
              </a:lnSpc>
              <a:buAutoNum type="arabicPeriod"/>
            </a:pPr>
            <a:r>
              <a:rPr lang="en-US" sz="800" u="sng" dirty="0">
                <a:solidFill>
                  <a:schemeClr val="tx2">
                    <a:lumMod val="75000"/>
                  </a:schemeClr>
                </a:solidFill>
                <a:hlinkClick r:id="rId6" action="ppaction://hlinksldjump"/>
              </a:rPr>
              <a:t>Concept</a:t>
            </a:r>
            <a:r>
              <a:rPr lang="en-US" sz="800" u="sng" dirty="0">
                <a:solidFill>
                  <a:schemeClr val="tx2">
                    <a:lumMod val="75000"/>
                  </a:schemeClr>
                </a:solidFill>
              </a:rPr>
              <a:t> of the app</a:t>
            </a:r>
          </a:p>
          <a:p>
            <a:pPr marL="228600" indent="-228600">
              <a:lnSpc>
                <a:spcPct val="200000"/>
              </a:lnSpc>
              <a:buFont typeface="+mj-lt"/>
              <a:buAutoNum type="arabicPeriod"/>
            </a:pPr>
            <a:r>
              <a:rPr lang="en-US" sz="800" u="sng" dirty="0">
                <a:solidFill>
                  <a:schemeClr val="tx2">
                    <a:lumMod val="75000"/>
                  </a:schemeClr>
                </a:solidFill>
                <a:hlinkClick r:id="rId7" action="ppaction://hlinksldjump"/>
              </a:rPr>
              <a:t>Reading Data</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8" action="ppaction://hlinksldjump"/>
              </a:rPr>
              <a:t>Preparation</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9" action="ppaction://hlinksldjump"/>
              </a:rPr>
              <a:t>Parameters</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0" action="ppaction://hlinksldjump"/>
              </a:rPr>
              <a:t>One-mean 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1" action="ppaction://hlinksldjump"/>
              </a:rPr>
              <a:t>One-mean Map </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rPr>
              <a:t>Two-mean </a:t>
            </a:r>
            <a:r>
              <a:rPr lang="en-US" sz="800" u="sng" dirty="0">
                <a:solidFill>
                  <a:schemeClr val="tx2">
                    <a:lumMod val="75000"/>
                  </a:schemeClr>
                </a:solidFill>
                <a:hlinkClick r:id="rId12" action="ppaction://hlinksldjump"/>
              </a:rPr>
              <a:t>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3" action="ppaction://hlinksldjump"/>
              </a:rPr>
              <a:t>Scatterplot</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smtClean="0">
                <a:solidFill>
                  <a:schemeClr val="tx2">
                    <a:lumMod val="75000"/>
                  </a:schemeClr>
                </a:solidFill>
                <a:hlinkClick r:id="rId14" action="ppaction://hlinksldjump"/>
              </a:rPr>
              <a:t>Two-mean Map</a:t>
            </a:r>
            <a:endParaRPr lang="en-US" sz="800" u="sng" dirty="0" smtClean="0">
              <a:solidFill>
                <a:schemeClr val="tx2">
                  <a:lumMod val="75000"/>
                </a:schemeClr>
              </a:solidFill>
            </a:endParaRPr>
          </a:p>
          <a:p>
            <a:pPr marL="228600" indent="-228600">
              <a:lnSpc>
                <a:spcPct val="200000"/>
              </a:lnSpc>
              <a:buFont typeface="+mj-lt"/>
              <a:buAutoNum type="arabicPeriod"/>
            </a:pPr>
            <a:r>
              <a:rPr lang="en-US" sz="800" dirty="0">
                <a:hlinkClick r:id="rId15" action="ppaction://hlinksldjump"/>
              </a:rPr>
              <a:t>Legend Comparison</a:t>
            </a:r>
            <a:endParaRPr lang="en-US" sz="800" dirty="0"/>
          </a:p>
          <a:p>
            <a:pPr marL="228600" indent="-228600">
              <a:lnSpc>
                <a:spcPct val="200000"/>
              </a:lnSpc>
              <a:buFont typeface="+mj-lt"/>
              <a:buAutoNum type="arabicPeriod"/>
            </a:pPr>
            <a:r>
              <a:rPr lang="en-US" sz="800" u="sng" dirty="0" smtClean="0">
                <a:solidFill>
                  <a:schemeClr val="tx2">
                    <a:lumMod val="75000"/>
                  </a:schemeClr>
                </a:solidFill>
              </a:rPr>
              <a:t>A </a:t>
            </a:r>
            <a:r>
              <a:rPr lang="en-US" sz="800" u="sng" dirty="0">
                <a:solidFill>
                  <a:schemeClr val="tx2">
                    <a:lumMod val="75000"/>
                  </a:schemeClr>
                </a:solidFill>
              </a:rPr>
              <a:t>L</a:t>
            </a:r>
            <a:r>
              <a:rPr lang="en-US" sz="800" u="sng" dirty="0">
                <a:solidFill>
                  <a:schemeClr val="tx2">
                    <a:lumMod val="75000"/>
                  </a:schemeClr>
                </a:solidFill>
                <a:hlinkClick r:id="rId15" action="ppaction://hlinksldjump"/>
              </a:rPr>
              <a:t>ittle</a:t>
            </a:r>
            <a:r>
              <a:rPr lang="en-US" sz="800" u="sng" dirty="0">
                <a:solidFill>
                  <a:schemeClr val="tx2">
                    <a:lumMod val="75000"/>
                  </a:schemeClr>
                </a:solidFill>
              </a:rPr>
              <a:t> Taste</a:t>
            </a:r>
          </a:p>
          <a:p>
            <a:pPr marL="228600" indent="-228600">
              <a:lnSpc>
                <a:spcPct val="200000"/>
              </a:lnSpc>
              <a:buFont typeface="+mj-lt"/>
              <a:buAutoNum type="arabicPeriod"/>
            </a:pPr>
            <a:r>
              <a:rPr lang="en-US" sz="800" u="sng" dirty="0">
                <a:solidFill>
                  <a:schemeClr val="tx2">
                    <a:lumMod val="75000"/>
                  </a:schemeClr>
                </a:solidFill>
              </a:rPr>
              <a:t>More </a:t>
            </a:r>
            <a:r>
              <a:rPr lang="en-US" sz="800" u="sng" dirty="0">
                <a:solidFill>
                  <a:schemeClr val="tx2">
                    <a:lumMod val="75000"/>
                  </a:schemeClr>
                </a:solidFill>
                <a:hlinkClick r:id="rId15" action="ppaction://hlinksldjump"/>
              </a:rPr>
              <a:t>to</a:t>
            </a:r>
            <a:r>
              <a:rPr lang="en-US" sz="800" u="sng" dirty="0">
                <a:solidFill>
                  <a:schemeClr val="tx2">
                    <a:lumMod val="75000"/>
                  </a:schemeClr>
                </a:solidFill>
              </a:rPr>
              <a:t> be done</a:t>
            </a:r>
          </a:p>
          <a:p>
            <a:pPr marL="228600" indent="-228600">
              <a:lnSpc>
                <a:spcPct val="200000"/>
              </a:lnSpc>
              <a:buFont typeface="+mj-lt"/>
              <a:buAutoNum type="arabicPeriod"/>
            </a:pPr>
            <a:r>
              <a:rPr lang="en-US" sz="800" u="sng" dirty="0">
                <a:solidFill>
                  <a:schemeClr val="tx2">
                    <a:lumMod val="75000"/>
                  </a:schemeClr>
                </a:solidFill>
                <a:hlinkClick r:id="rId16" action="ppaction://hlinksldjump"/>
              </a:rPr>
              <a:t>The End</a:t>
            </a:r>
            <a:endParaRPr lang="en-US" sz="800" u="sng" dirty="0">
              <a:solidFill>
                <a:schemeClr val="tx2">
                  <a:lumMod val="75000"/>
                </a:schemeClr>
              </a:solidFill>
            </a:endParaRPr>
          </a:p>
        </p:txBody>
      </p:sp>
    </p:spTree>
    <p:extLst>
      <p:ext uri="{BB962C8B-B14F-4D97-AF65-F5344CB8AC3E}">
        <p14:creationId xmlns:p14="http://schemas.microsoft.com/office/powerpoint/2010/main" val="734270823"/>
      </p:ext>
    </p:extLst>
  </p:cSld>
  <p:clrMapOvr>
    <a:masterClrMapping/>
  </p:clrMapOvr>
  <mc:AlternateContent xmlns:mc="http://schemas.openxmlformats.org/markup-compatibility/2006">
    <mc:Choice xmlns:p14="http://schemas.microsoft.com/office/powerpoint/2010/main" Requires="p14">
      <p:transition spd="slow" p14:dur="2000" advTm="63829"/>
    </mc:Choice>
    <mc:Fallback>
      <p:transition spd="slow" advTm="6382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2359485" y="284623"/>
            <a:ext cx="6241816" cy="510309"/>
          </a:xfrm>
        </p:spPr>
        <p:txBody>
          <a:bodyPr>
            <a:normAutofit fontScale="90000"/>
          </a:bodyPr>
          <a:lstStyle/>
          <a:p>
            <a:r>
              <a:rPr lang="en-US" dirty="0"/>
              <a:t>Concept of the app</a:t>
            </a:r>
            <a:endParaRPr lang="en-NZ" dirty="0"/>
          </a:p>
        </p:txBody>
      </p:sp>
      <p:sp>
        <p:nvSpPr>
          <p:cNvPr id="12" name="Text Placeholder 16"/>
          <p:cNvSpPr txBox="1">
            <a:spLocks/>
          </p:cNvSpPr>
          <p:nvPr/>
        </p:nvSpPr>
        <p:spPr>
          <a:xfrm>
            <a:off x="1778470" y="4235570"/>
            <a:ext cx="8436238" cy="1303483"/>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endParaRPr lang="en-US" sz="1400" dirty="0"/>
          </a:p>
        </p:txBody>
      </p:sp>
      <p:sp>
        <p:nvSpPr>
          <p:cNvPr id="3" name="Rectangle 1"/>
          <p:cNvSpPr>
            <a:spLocks noChangeArrowheads="1"/>
          </p:cNvSpPr>
          <p:nvPr/>
        </p:nvSpPr>
        <p:spPr bwMode="auto">
          <a:xfrm>
            <a:off x="0" y="99727"/>
            <a:ext cx="65" cy="2577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8566" rIns="0" bIns="2856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300" b="1" i="0" u="none" strike="noStrike" cap="none" normalizeH="0" baseline="0" dirty="0">
              <a:ln>
                <a:noFill/>
              </a:ln>
              <a:solidFill>
                <a:srgbClr val="009999"/>
              </a:solidFill>
              <a:effectLst/>
              <a:latin typeface="Arial" panose="020B0604020202020204" pitchFamily="34" charset="0"/>
              <a:cs typeface="Arial" panose="020B0604020202020204" pitchFamily="34" charset="0"/>
            </a:endParaRPr>
          </a:p>
        </p:txBody>
      </p:sp>
      <p:pic>
        <p:nvPicPr>
          <p:cNvPr id="1026" name="Picture 2" descr="Information on 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9350" y="30163"/>
            <a:ext cx="95250" cy="1238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2306899" y="1251557"/>
            <a:ext cx="6346486" cy="4480948"/>
          </a:xfrm>
          <a:prstGeom prst="rect">
            <a:avLst/>
          </a:prstGeom>
        </p:spPr>
      </p:pic>
      <p:sp>
        <p:nvSpPr>
          <p:cNvPr id="9" name="TextBox 8"/>
          <p:cNvSpPr txBox="1"/>
          <p:nvPr/>
        </p:nvSpPr>
        <p:spPr>
          <a:xfrm>
            <a:off x="221091" y="1259820"/>
            <a:ext cx="1393105" cy="4308872"/>
          </a:xfrm>
          <a:prstGeom prst="rect">
            <a:avLst/>
          </a:prstGeom>
          <a:noFill/>
        </p:spPr>
        <p:txBody>
          <a:bodyPr wrap="square" rtlCol="0">
            <a:spAutoFit/>
          </a:bodyPr>
          <a:lstStyle/>
          <a:p>
            <a:r>
              <a:rPr lang="en-US" sz="900" b="1" dirty="0">
                <a:solidFill>
                  <a:schemeClr val="accent3">
                    <a:lumMod val="40000"/>
                    <a:lumOff val="60000"/>
                  </a:schemeClr>
                </a:solidFill>
              </a:rPr>
              <a:t>Outline</a:t>
            </a:r>
          </a:p>
          <a:p>
            <a:endParaRPr lang="en-NZ" sz="9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5" action="ppaction://hlinksldjump"/>
              </a:rPr>
              <a:t>Motivation</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rPr>
              <a:t>An E</a:t>
            </a:r>
            <a:r>
              <a:rPr lang="en-US" sz="800" u="sng" dirty="0">
                <a:solidFill>
                  <a:schemeClr val="tx2">
                    <a:lumMod val="75000"/>
                  </a:schemeClr>
                </a:solidFill>
                <a:hlinkClick r:id="rId6" action="ppaction://hlinksldjump"/>
              </a:rPr>
              <a:t>xample</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7" action="ppaction://hlinksldjump"/>
              </a:rPr>
              <a:t>Background</a:t>
            </a:r>
            <a:endParaRPr lang="en-US" sz="800" u="sng" dirty="0">
              <a:solidFill>
                <a:schemeClr val="tx2">
                  <a:lumMod val="75000"/>
                </a:schemeClr>
              </a:solidFill>
            </a:endParaRPr>
          </a:p>
          <a:p>
            <a:pPr marL="228600" indent="-228600">
              <a:lnSpc>
                <a:spcPct val="200000"/>
              </a:lnSpc>
              <a:buAutoNum type="arabicPeriod"/>
            </a:pPr>
            <a:r>
              <a:rPr lang="en-US" sz="800" u="sng" dirty="0">
                <a:solidFill>
                  <a:srgbClr val="FFFF00"/>
                </a:solidFill>
              </a:rPr>
              <a:t>Concept of the app</a:t>
            </a:r>
          </a:p>
          <a:p>
            <a:pPr marL="228600" indent="-228600">
              <a:lnSpc>
                <a:spcPct val="200000"/>
              </a:lnSpc>
              <a:buFont typeface="+mj-lt"/>
              <a:buAutoNum type="arabicPeriod"/>
            </a:pPr>
            <a:r>
              <a:rPr lang="en-US" sz="800" u="sng" dirty="0">
                <a:solidFill>
                  <a:schemeClr val="tx2">
                    <a:lumMod val="75000"/>
                  </a:schemeClr>
                </a:solidFill>
                <a:hlinkClick r:id="rId8" action="ppaction://hlinksldjump"/>
              </a:rPr>
              <a:t>Reading Data</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9" action="ppaction://hlinksldjump"/>
              </a:rPr>
              <a:t>Preparation</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0" action="ppaction://hlinksldjump"/>
              </a:rPr>
              <a:t>Parameters</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1" action="ppaction://hlinksldjump"/>
              </a:rPr>
              <a:t>One-mean 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2" action="ppaction://hlinksldjump"/>
              </a:rPr>
              <a:t>One-mean Map </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rPr>
              <a:t>Two-mean </a:t>
            </a:r>
            <a:r>
              <a:rPr lang="en-US" sz="800" u="sng" dirty="0">
                <a:solidFill>
                  <a:schemeClr val="tx2">
                    <a:lumMod val="75000"/>
                  </a:schemeClr>
                </a:solidFill>
                <a:hlinkClick r:id="rId13" action="ppaction://hlinksldjump"/>
              </a:rPr>
              <a:t>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4" action="ppaction://hlinksldjump"/>
              </a:rPr>
              <a:t>Scatterplot</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5" action="ppaction://hlinksldjump"/>
              </a:rPr>
              <a:t>Two-mean </a:t>
            </a:r>
            <a:r>
              <a:rPr lang="en-US" sz="800" u="sng" dirty="0" smtClean="0">
                <a:solidFill>
                  <a:schemeClr val="tx2">
                    <a:lumMod val="75000"/>
                  </a:schemeClr>
                </a:solidFill>
                <a:hlinkClick r:id="rId15" action="ppaction://hlinksldjump"/>
              </a:rPr>
              <a:t>Map</a:t>
            </a:r>
            <a:endParaRPr lang="en-US" sz="800" u="sng" dirty="0">
              <a:solidFill>
                <a:schemeClr val="tx2">
                  <a:lumMod val="75000"/>
                </a:schemeClr>
              </a:solidFill>
            </a:endParaRPr>
          </a:p>
          <a:p>
            <a:pPr marL="228600" indent="-228600">
              <a:lnSpc>
                <a:spcPct val="200000"/>
              </a:lnSpc>
              <a:buFont typeface="+mj-lt"/>
              <a:buAutoNum type="arabicPeriod"/>
            </a:pPr>
            <a:r>
              <a:rPr lang="en-US" sz="800" dirty="0">
                <a:hlinkClick r:id="rId16" action="ppaction://hlinksldjump"/>
              </a:rPr>
              <a:t>Legend Comparison</a:t>
            </a:r>
            <a:endParaRPr lang="en-US" sz="800" dirty="0"/>
          </a:p>
          <a:p>
            <a:pPr marL="228600" indent="-228600">
              <a:lnSpc>
                <a:spcPct val="200000"/>
              </a:lnSpc>
              <a:buFont typeface="+mj-lt"/>
              <a:buAutoNum type="arabicPeriod"/>
            </a:pPr>
            <a:r>
              <a:rPr lang="en-US" sz="800" u="sng" dirty="0" smtClean="0">
                <a:solidFill>
                  <a:schemeClr val="tx2">
                    <a:lumMod val="75000"/>
                  </a:schemeClr>
                </a:solidFill>
              </a:rPr>
              <a:t>A </a:t>
            </a:r>
            <a:r>
              <a:rPr lang="en-US" sz="800" u="sng" dirty="0">
                <a:solidFill>
                  <a:schemeClr val="tx2">
                    <a:lumMod val="75000"/>
                  </a:schemeClr>
                </a:solidFill>
              </a:rPr>
              <a:t>L</a:t>
            </a:r>
            <a:r>
              <a:rPr lang="en-US" sz="800" u="sng" dirty="0">
                <a:solidFill>
                  <a:schemeClr val="tx2">
                    <a:lumMod val="75000"/>
                  </a:schemeClr>
                </a:solidFill>
                <a:hlinkClick r:id="rId17" action="ppaction://hlinksldjump"/>
              </a:rPr>
              <a:t>ittle</a:t>
            </a:r>
            <a:r>
              <a:rPr lang="en-US" sz="800" u="sng" dirty="0">
                <a:solidFill>
                  <a:schemeClr val="tx2">
                    <a:lumMod val="75000"/>
                  </a:schemeClr>
                </a:solidFill>
              </a:rPr>
              <a:t> Taste</a:t>
            </a:r>
          </a:p>
          <a:p>
            <a:pPr marL="228600" indent="-228600">
              <a:lnSpc>
                <a:spcPct val="200000"/>
              </a:lnSpc>
              <a:buFont typeface="+mj-lt"/>
              <a:buAutoNum type="arabicPeriod"/>
            </a:pPr>
            <a:r>
              <a:rPr lang="en-US" sz="800" u="sng" dirty="0">
                <a:solidFill>
                  <a:schemeClr val="tx2">
                    <a:lumMod val="75000"/>
                  </a:schemeClr>
                </a:solidFill>
              </a:rPr>
              <a:t>More </a:t>
            </a:r>
            <a:r>
              <a:rPr lang="en-US" sz="800" u="sng" dirty="0">
                <a:solidFill>
                  <a:schemeClr val="tx2">
                    <a:lumMod val="75000"/>
                  </a:schemeClr>
                </a:solidFill>
                <a:hlinkClick r:id="rId17" action="ppaction://hlinksldjump"/>
              </a:rPr>
              <a:t>to</a:t>
            </a:r>
            <a:r>
              <a:rPr lang="en-US" sz="800" u="sng" dirty="0">
                <a:solidFill>
                  <a:schemeClr val="tx2">
                    <a:lumMod val="75000"/>
                  </a:schemeClr>
                </a:solidFill>
              </a:rPr>
              <a:t> be done</a:t>
            </a:r>
          </a:p>
          <a:p>
            <a:pPr marL="228600" indent="-228600">
              <a:lnSpc>
                <a:spcPct val="200000"/>
              </a:lnSpc>
              <a:buFont typeface="+mj-lt"/>
              <a:buAutoNum type="arabicPeriod"/>
            </a:pPr>
            <a:r>
              <a:rPr lang="en-US" sz="800" u="sng" dirty="0">
                <a:solidFill>
                  <a:schemeClr val="tx2">
                    <a:lumMod val="75000"/>
                  </a:schemeClr>
                </a:solidFill>
                <a:hlinkClick r:id="rId18" action="ppaction://hlinksldjump"/>
              </a:rPr>
              <a:t>The End</a:t>
            </a:r>
            <a:endParaRPr lang="en-US" sz="800" u="sng" dirty="0">
              <a:solidFill>
                <a:schemeClr val="tx2">
                  <a:lumMod val="75000"/>
                </a:schemeClr>
              </a:solidFill>
            </a:endParaRPr>
          </a:p>
        </p:txBody>
      </p:sp>
    </p:spTree>
    <p:extLst>
      <p:ext uri="{BB962C8B-B14F-4D97-AF65-F5344CB8AC3E}">
        <p14:creationId xmlns:p14="http://schemas.microsoft.com/office/powerpoint/2010/main" val="4159204019"/>
      </p:ext>
    </p:extLst>
  </p:cSld>
  <p:clrMapOvr>
    <a:masterClrMapping/>
  </p:clrMapOvr>
  <mc:AlternateContent xmlns:mc="http://schemas.openxmlformats.org/markup-compatibility/2006">
    <mc:Choice xmlns:p14="http://schemas.microsoft.com/office/powerpoint/2010/main" Requires="p14">
      <p:transition spd="slow" p14:dur="2000" advTm="48628"/>
    </mc:Choice>
    <mc:Fallback>
      <p:transition spd="slow" advTm="4862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2359485" y="284623"/>
            <a:ext cx="6241816" cy="510309"/>
          </a:xfrm>
        </p:spPr>
        <p:txBody>
          <a:bodyPr>
            <a:normAutofit fontScale="90000"/>
          </a:bodyPr>
          <a:lstStyle/>
          <a:p>
            <a:r>
              <a:rPr lang="en-US" dirty="0"/>
              <a:t>Reading data</a:t>
            </a:r>
            <a:endParaRPr lang="en-NZ" dirty="0"/>
          </a:p>
        </p:txBody>
      </p:sp>
      <p:sp>
        <p:nvSpPr>
          <p:cNvPr id="17" name="Text Placeholder 16"/>
          <p:cNvSpPr>
            <a:spLocks noGrp="1"/>
          </p:cNvSpPr>
          <p:nvPr>
            <p:ph type="body" sz="half" idx="2"/>
          </p:nvPr>
        </p:nvSpPr>
        <p:spPr>
          <a:xfrm>
            <a:off x="1804005" y="4786943"/>
            <a:ext cx="5146113" cy="1801645"/>
          </a:xfrm>
        </p:spPr>
        <p:txBody>
          <a:bodyPr>
            <a:noAutofit/>
          </a:bodyPr>
          <a:lstStyle/>
          <a:p>
            <a:pPr marL="342900" indent="-342900" algn="l">
              <a:buFont typeface="+mj-lt"/>
              <a:buAutoNum type="arabicPeriod"/>
            </a:pPr>
            <a:r>
              <a:rPr lang="en-US" sz="1400" dirty="0"/>
              <a:t>Reading the source data from csv file.</a:t>
            </a:r>
          </a:p>
          <a:p>
            <a:pPr marL="342900" indent="-342900" algn="l">
              <a:buFont typeface="+mj-lt"/>
              <a:buAutoNum type="arabicPeriod"/>
            </a:pPr>
            <a:r>
              <a:rPr lang="en-US" sz="1400" dirty="0" smtClean="0"/>
              <a:t>Generating list </a:t>
            </a:r>
            <a:r>
              <a:rPr lang="en-US" sz="1400" dirty="0"/>
              <a:t>objects from the source data.</a:t>
            </a:r>
          </a:p>
          <a:p>
            <a:pPr marL="342900" indent="-342900" algn="l">
              <a:buFont typeface="+mj-lt"/>
              <a:buAutoNum type="arabicPeriod"/>
            </a:pPr>
            <a:r>
              <a:rPr lang="en-US" sz="1400" dirty="0"/>
              <a:t>Reading the shapefiles into R. (</a:t>
            </a:r>
            <a:r>
              <a:rPr lang="en-US" sz="1400" dirty="0" err="1"/>
              <a:t>maptools</a:t>
            </a:r>
            <a:r>
              <a:rPr lang="en-US" sz="1400" dirty="0"/>
              <a:t>)</a:t>
            </a:r>
          </a:p>
          <a:p>
            <a:pPr marL="342900" indent="-342900" algn="l">
              <a:buFont typeface="+mj-lt"/>
              <a:buAutoNum type="arabicPeriod"/>
            </a:pPr>
            <a:r>
              <a:rPr lang="en-US" sz="1400" dirty="0"/>
              <a:t>Merging the source data to shapefiles object.</a:t>
            </a:r>
          </a:p>
        </p:txBody>
      </p:sp>
      <p:pic>
        <p:nvPicPr>
          <p:cNvPr id="2" name="Picture 1"/>
          <p:cNvPicPr>
            <a:picLocks noChangeAspect="1"/>
          </p:cNvPicPr>
          <p:nvPr/>
        </p:nvPicPr>
        <p:blipFill rotWithShape="1">
          <a:blip r:embed="rId3"/>
          <a:srcRect l="20698" t="10869" r="15541" b="12417"/>
          <a:stretch/>
        </p:blipFill>
        <p:spPr>
          <a:xfrm>
            <a:off x="7596298" y="1035475"/>
            <a:ext cx="3579447" cy="5126893"/>
          </a:xfrm>
          <a:prstGeom prst="rect">
            <a:avLst/>
          </a:prstGeom>
        </p:spPr>
      </p:pic>
      <p:pic>
        <p:nvPicPr>
          <p:cNvPr id="3" name="Picture 2" descr="geodata.xlsx - Excel"/>
          <p:cNvPicPr>
            <a:picLocks noChangeAspect="1"/>
          </p:cNvPicPr>
          <p:nvPr/>
        </p:nvPicPr>
        <p:blipFill rotWithShape="1">
          <a:blip r:embed="rId4">
            <a:extLst>
              <a:ext uri="{28A0092B-C50C-407E-A947-70E740481C1C}">
                <a14:useLocalDpi xmlns:a14="http://schemas.microsoft.com/office/drawing/2010/main" val="0"/>
              </a:ext>
            </a:extLst>
          </a:blip>
          <a:srcRect l="1751" t="18690" r="68206" b="42450"/>
          <a:stretch/>
        </p:blipFill>
        <p:spPr>
          <a:xfrm>
            <a:off x="2067488" y="1035475"/>
            <a:ext cx="4411466" cy="3466153"/>
          </a:xfrm>
          <a:prstGeom prst="rect">
            <a:avLst/>
          </a:prstGeom>
        </p:spPr>
      </p:pic>
      <p:sp>
        <p:nvSpPr>
          <p:cNvPr id="8" name="TextBox 7"/>
          <p:cNvSpPr txBox="1"/>
          <p:nvPr/>
        </p:nvSpPr>
        <p:spPr>
          <a:xfrm>
            <a:off x="221091" y="1259820"/>
            <a:ext cx="1393105" cy="4308872"/>
          </a:xfrm>
          <a:prstGeom prst="rect">
            <a:avLst/>
          </a:prstGeom>
          <a:noFill/>
        </p:spPr>
        <p:txBody>
          <a:bodyPr wrap="square" rtlCol="0">
            <a:spAutoFit/>
          </a:bodyPr>
          <a:lstStyle/>
          <a:p>
            <a:r>
              <a:rPr lang="en-US" sz="900" b="1" dirty="0">
                <a:solidFill>
                  <a:schemeClr val="accent3">
                    <a:lumMod val="40000"/>
                    <a:lumOff val="60000"/>
                  </a:schemeClr>
                </a:solidFill>
              </a:rPr>
              <a:t>Outline</a:t>
            </a:r>
          </a:p>
          <a:p>
            <a:endParaRPr lang="en-NZ" sz="9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5" action="ppaction://hlinksldjump"/>
              </a:rPr>
              <a:t>Motivation</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rPr>
              <a:t>An E</a:t>
            </a:r>
            <a:r>
              <a:rPr lang="en-US" sz="800" u="sng" dirty="0">
                <a:solidFill>
                  <a:schemeClr val="tx2">
                    <a:lumMod val="75000"/>
                  </a:schemeClr>
                </a:solidFill>
                <a:hlinkClick r:id="rId6" action="ppaction://hlinksldjump"/>
              </a:rPr>
              <a:t>xample</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7" action="ppaction://hlinksldjump"/>
              </a:rPr>
              <a:t>Background</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8" action="ppaction://hlinksldjump"/>
              </a:rPr>
              <a:t>Concept</a:t>
            </a:r>
            <a:r>
              <a:rPr lang="en-US" sz="800" u="sng" dirty="0">
                <a:solidFill>
                  <a:schemeClr val="tx2">
                    <a:lumMod val="75000"/>
                  </a:schemeClr>
                </a:solidFill>
              </a:rPr>
              <a:t> of the app</a:t>
            </a:r>
          </a:p>
          <a:p>
            <a:pPr marL="228600" indent="-228600">
              <a:lnSpc>
                <a:spcPct val="200000"/>
              </a:lnSpc>
              <a:buFont typeface="+mj-lt"/>
              <a:buAutoNum type="arabicPeriod"/>
            </a:pPr>
            <a:r>
              <a:rPr lang="en-US" sz="800" u="sng" dirty="0">
                <a:solidFill>
                  <a:srgbClr val="FFFF00"/>
                </a:solidFill>
              </a:rPr>
              <a:t>Reading Data</a:t>
            </a:r>
          </a:p>
          <a:p>
            <a:pPr marL="228600" indent="-228600">
              <a:lnSpc>
                <a:spcPct val="200000"/>
              </a:lnSpc>
              <a:buFont typeface="+mj-lt"/>
              <a:buAutoNum type="arabicPeriod"/>
            </a:pPr>
            <a:r>
              <a:rPr lang="en-US" sz="800" u="sng" dirty="0">
                <a:solidFill>
                  <a:schemeClr val="tx2">
                    <a:lumMod val="75000"/>
                  </a:schemeClr>
                </a:solidFill>
                <a:hlinkClick r:id="rId9" action="ppaction://hlinksldjump"/>
              </a:rPr>
              <a:t>Preparation</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0" action="ppaction://hlinksldjump"/>
              </a:rPr>
              <a:t>Parameters</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1" action="ppaction://hlinksldjump"/>
              </a:rPr>
              <a:t>One-mean 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2" action="ppaction://hlinksldjump"/>
              </a:rPr>
              <a:t>One-mean Map </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rPr>
              <a:t>Two-mean </a:t>
            </a:r>
            <a:r>
              <a:rPr lang="en-US" sz="800" u="sng" dirty="0">
                <a:solidFill>
                  <a:schemeClr val="tx2">
                    <a:lumMod val="75000"/>
                  </a:schemeClr>
                </a:solidFill>
                <a:hlinkClick r:id="rId13" action="ppaction://hlinksldjump"/>
              </a:rPr>
              <a:t>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4" action="ppaction://hlinksldjump"/>
              </a:rPr>
              <a:t>Scatterplot</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5" action="ppaction://hlinksldjump"/>
              </a:rPr>
              <a:t>Two-mean Map</a:t>
            </a:r>
            <a:endParaRPr lang="en-US" sz="800" u="sng" dirty="0">
              <a:solidFill>
                <a:schemeClr val="tx2">
                  <a:lumMod val="75000"/>
                </a:schemeClr>
              </a:solidFill>
            </a:endParaRPr>
          </a:p>
          <a:p>
            <a:pPr marL="228600" indent="-228600">
              <a:lnSpc>
                <a:spcPct val="200000"/>
              </a:lnSpc>
              <a:buFont typeface="+mj-lt"/>
              <a:buAutoNum type="arabicPeriod"/>
            </a:pPr>
            <a:r>
              <a:rPr lang="en-US" sz="800" dirty="0">
                <a:hlinkClick r:id="rId16" action="ppaction://hlinksldjump"/>
              </a:rPr>
              <a:t>Legend Comparison</a:t>
            </a:r>
            <a:endParaRPr lang="en-US" sz="800" dirty="0"/>
          </a:p>
          <a:p>
            <a:pPr marL="228600" indent="-228600">
              <a:lnSpc>
                <a:spcPct val="200000"/>
              </a:lnSpc>
              <a:buFont typeface="+mj-lt"/>
              <a:buAutoNum type="arabicPeriod"/>
            </a:pPr>
            <a:r>
              <a:rPr lang="en-US" sz="800" u="sng" dirty="0" smtClean="0">
                <a:solidFill>
                  <a:schemeClr val="tx2">
                    <a:lumMod val="75000"/>
                  </a:schemeClr>
                </a:solidFill>
              </a:rPr>
              <a:t>A </a:t>
            </a:r>
            <a:r>
              <a:rPr lang="en-US" sz="800" u="sng" dirty="0">
                <a:solidFill>
                  <a:schemeClr val="tx2">
                    <a:lumMod val="75000"/>
                  </a:schemeClr>
                </a:solidFill>
              </a:rPr>
              <a:t>L</a:t>
            </a:r>
            <a:r>
              <a:rPr lang="en-US" sz="800" u="sng" dirty="0">
                <a:solidFill>
                  <a:schemeClr val="tx2">
                    <a:lumMod val="75000"/>
                  </a:schemeClr>
                </a:solidFill>
                <a:hlinkClick r:id="rId17" action="ppaction://hlinksldjump"/>
              </a:rPr>
              <a:t>ittle</a:t>
            </a:r>
            <a:r>
              <a:rPr lang="en-US" sz="800" u="sng" dirty="0">
                <a:solidFill>
                  <a:schemeClr val="tx2">
                    <a:lumMod val="75000"/>
                  </a:schemeClr>
                </a:solidFill>
              </a:rPr>
              <a:t> </a:t>
            </a:r>
            <a:r>
              <a:rPr lang="en-US" sz="800" u="sng" dirty="0" smtClean="0">
                <a:solidFill>
                  <a:schemeClr val="tx2">
                    <a:lumMod val="75000"/>
                  </a:schemeClr>
                </a:solidFill>
              </a:rPr>
              <a:t>Taste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rPr>
              <a:t>More </a:t>
            </a:r>
            <a:r>
              <a:rPr lang="en-US" sz="800" u="sng" dirty="0">
                <a:solidFill>
                  <a:schemeClr val="tx2">
                    <a:lumMod val="75000"/>
                  </a:schemeClr>
                </a:solidFill>
                <a:hlinkClick r:id="rId16" action="ppaction://hlinksldjump"/>
              </a:rPr>
              <a:t>to</a:t>
            </a:r>
            <a:r>
              <a:rPr lang="en-US" sz="800" u="sng" dirty="0">
                <a:solidFill>
                  <a:schemeClr val="tx2">
                    <a:lumMod val="75000"/>
                  </a:schemeClr>
                </a:solidFill>
              </a:rPr>
              <a:t> be done</a:t>
            </a:r>
          </a:p>
          <a:p>
            <a:pPr marL="228600" indent="-228600">
              <a:lnSpc>
                <a:spcPct val="200000"/>
              </a:lnSpc>
              <a:buFont typeface="+mj-lt"/>
              <a:buAutoNum type="arabicPeriod"/>
            </a:pPr>
            <a:r>
              <a:rPr lang="en-US" sz="800" u="sng" dirty="0">
                <a:solidFill>
                  <a:schemeClr val="tx2">
                    <a:lumMod val="75000"/>
                  </a:schemeClr>
                </a:solidFill>
                <a:hlinkClick r:id="rId18" action="ppaction://hlinksldjump"/>
              </a:rPr>
              <a:t>The End</a:t>
            </a:r>
            <a:endParaRPr lang="en-US" sz="800" u="sng" dirty="0">
              <a:solidFill>
                <a:schemeClr val="tx2">
                  <a:lumMod val="75000"/>
                </a:schemeClr>
              </a:solidFill>
            </a:endParaRPr>
          </a:p>
        </p:txBody>
      </p:sp>
    </p:spTree>
    <p:extLst>
      <p:ext uri="{BB962C8B-B14F-4D97-AF65-F5344CB8AC3E}">
        <p14:creationId xmlns:p14="http://schemas.microsoft.com/office/powerpoint/2010/main" val="1008860868"/>
      </p:ext>
    </p:extLst>
  </p:cSld>
  <p:clrMapOvr>
    <a:masterClrMapping/>
  </p:clrMapOvr>
  <mc:AlternateContent xmlns:mc="http://schemas.openxmlformats.org/markup-compatibility/2006">
    <mc:Choice xmlns:p14="http://schemas.microsoft.com/office/powerpoint/2010/main" Requires="p14">
      <p:transition spd="slow" p14:dur="2000" advTm="103774"/>
    </mc:Choice>
    <mc:Fallback>
      <p:transition spd="slow" advTm="10377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2359485" y="284623"/>
            <a:ext cx="6241816" cy="510309"/>
          </a:xfrm>
        </p:spPr>
        <p:txBody>
          <a:bodyPr>
            <a:normAutofit fontScale="90000"/>
          </a:bodyPr>
          <a:lstStyle/>
          <a:p>
            <a:r>
              <a:rPr lang="en-US" dirty="0"/>
              <a:t>preparation</a:t>
            </a:r>
            <a:endParaRPr lang="en-NZ" dirty="0"/>
          </a:p>
        </p:txBody>
      </p:sp>
      <p:sp>
        <p:nvSpPr>
          <p:cNvPr id="17" name="Text Placeholder 16"/>
          <p:cNvSpPr>
            <a:spLocks noGrp="1"/>
          </p:cNvSpPr>
          <p:nvPr>
            <p:ph type="body" sz="half" idx="2"/>
          </p:nvPr>
        </p:nvSpPr>
        <p:spPr>
          <a:xfrm>
            <a:off x="1861707" y="2429371"/>
            <a:ext cx="5406601" cy="3708962"/>
          </a:xfrm>
        </p:spPr>
        <p:txBody>
          <a:bodyPr>
            <a:noAutofit/>
          </a:bodyPr>
          <a:lstStyle/>
          <a:p>
            <a:pPr algn="l"/>
            <a:r>
              <a:rPr lang="en-US" sz="1400" dirty="0"/>
              <a:t>Key method:</a:t>
            </a:r>
          </a:p>
          <a:p>
            <a:pPr algn="l"/>
            <a:r>
              <a:rPr lang="en-US" sz="1400" dirty="0"/>
              <a:t>Calculating Percentages of travel means within territory authorities</a:t>
            </a:r>
          </a:p>
          <a:p>
            <a:pPr algn="l"/>
            <a:r>
              <a:rPr lang="en-NZ" sz="1100" u="sng" dirty="0">
                <a:effectLst/>
              </a:rPr>
              <a:t>Each percentage represents weight of a travel mean being chosen in a territory authority.</a:t>
            </a:r>
            <a:endParaRPr lang="id-ID" sz="1100" u="sng" dirty="0">
              <a:effectLst/>
            </a:endParaRPr>
          </a:p>
          <a:p>
            <a:pPr algn="l"/>
            <a:r>
              <a:rPr lang="en-NZ" sz="1100" dirty="0">
                <a:effectLst/>
              </a:rPr>
              <a:t>The numbers of people used specific travel means / total numbers of people in territory authorities</a:t>
            </a:r>
            <a:endParaRPr lang="id-ID" dirty="0">
              <a:effectLst/>
            </a:endParaRPr>
          </a:p>
          <a:p>
            <a:pPr algn="l"/>
            <a:r>
              <a:rPr lang="en-NZ" sz="1100" dirty="0">
                <a:effectLst/>
              </a:rPr>
              <a:t>For example, there are 19,686 people from “Far North District" (a territory authority) involved in the research. 51 people chose "Public bus" (a travel mean) on the survey conducted day. Therefore, the percentage of "Public bus" in " Far North District" is calculated as</a:t>
            </a:r>
            <a:endParaRPr lang="id-ID" sz="1100" dirty="0">
              <a:effectLst/>
            </a:endParaRPr>
          </a:p>
          <a:p>
            <a:pPr algn="l"/>
            <a:r>
              <a:rPr lang="en-NZ" sz="1100" dirty="0">
                <a:effectLst/>
              </a:rPr>
              <a:t>	51/ 19,686 = 0.3 (1 decimal place)</a:t>
            </a:r>
            <a:endParaRPr lang="id-ID" sz="1100" dirty="0">
              <a:effectLst/>
            </a:endParaRPr>
          </a:p>
          <a:p>
            <a:pPr marL="342900" indent="-342900" algn="l">
              <a:buFont typeface="+mj-lt"/>
              <a:buAutoNum type="arabicPeriod"/>
            </a:pPr>
            <a:endParaRPr lang="en-US" sz="1400" dirty="0"/>
          </a:p>
          <a:p>
            <a:pPr algn="l"/>
            <a:endParaRPr lang="en-US" sz="1400" dirty="0"/>
          </a:p>
        </p:txBody>
      </p:sp>
      <p:pic>
        <p:nvPicPr>
          <p:cNvPr id="2" name="Picture 1"/>
          <p:cNvPicPr>
            <a:picLocks noChangeAspect="1"/>
          </p:cNvPicPr>
          <p:nvPr/>
        </p:nvPicPr>
        <p:blipFill rotWithShape="1">
          <a:blip r:embed="rId3"/>
          <a:srcRect l="482" t="83579" r="49869" b="5965"/>
          <a:stretch/>
        </p:blipFill>
        <p:spPr>
          <a:xfrm>
            <a:off x="1861707" y="972579"/>
            <a:ext cx="9079831" cy="1195136"/>
          </a:xfrm>
          <a:prstGeom prst="rect">
            <a:avLst/>
          </a:prstGeom>
        </p:spPr>
      </p:pic>
      <p:graphicFrame>
        <p:nvGraphicFramePr>
          <p:cNvPr id="6" name="Chart 5"/>
          <p:cNvGraphicFramePr/>
          <p:nvPr>
            <p:extLst>
              <p:ext uri="{D42A27DB-BD31-4B8C-83A1-F6EECF244321}">
                <p14:modId xmlns:p14="http://schemas.microsoft.com/office/powerpoint/2010/main" val="807731824"/>
              </p:ext>
            </p:extLst>
          </p:nvPr>
        </p:nvGraphicFramePr>
        <p:xfrm>
          <a:off x="7451579" y="2429371"/>
          <a:ext cx="3896360" cy="3792970"/>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p:cNvSpPr txBox="1"/>
          <p:nvPr/>
        </p:nvSpPr>
        <p:spPr>
          <a:xfrm>
            <a:off x="221091" y="1259820"/>
            <a:ext cx="1393105" cy="4308872"/>
          </a:xfrm>
          <a:prstGeom prst="rect">
            <a:avLst/>
          </a:prstGeom>
          <a:noFill/>
        </p:spPr>
        <p:txBody>
          <a:bodyPr wrap="square" rtlCol="0">
            <a:spAutoFit/>
          </a:bodyPr>
          <a:lstStyle/>
          <a:p>
            <a:r>
              <a:rPr lang="en-US" sz="900" b="1" dirty="0">
                <a:solidFill>
                  <a:schemeClr val="accent3">
                    <a:lumMod val="40000"/>
                    <a:lumOff val="60000"/>
                  </a:schemeClr>
                </a:solidFill>
              </a:rPr>
              <a:t>Outline</a:t>
            </a:r>
          </a:p>
          <a:p>
            <a:endParaRPr lang="en-NZ" sz="9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5" action="ppaction://hlinksldjump"/>
              </a:rPr>
              <a:t>Motivation</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rPr>
              <a:t>An E</a:t>
            </a:r>
            <a:r>
              <a:rPr lang="en-US" sz="800" u="sng" dirty="0">
                <a:solidFill>
                  <a:schemeClr val="tx2">
                    <a:lumMod val="75000"/>
                  </a:schemeClr>
                </a:solidFill>
                <a:hlinkClick r:id="rId6" action="ppaction://hlinksldjump"/>
              </a:rPr>
              <a:t>xample</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7" action="ppaction://hlinksldjump"/>
              </a:rPr>
              <a:t>Background</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8" action="ppaction://hlinksldjump"/>
              </a:rPr>
              <a:t>Concept</a:t>
            </a:r>
            <a:r>
              <a:rPr lang="en-US" sz="800" u="sng" dirty="0">
                <a:solidFill>
                  <a:schemeClr val="tx2">
                    <a:lumMod val="75000"/>
                  </a:schemeClr>
                </a:solidFill>
              </a:rPr>
              <a:t> of the app</a:t>
            </a:r>
          </a:p>
          <a:p>
            <a:pPr marL="228600" indent="-228600">
              <a:lnSpc>
                <a:spcPct val="200000"/>
              </a:lnSpc>
              <a:buFont typeface="+mj-lt"/>
              <a:buAutoNum type="arabicPeriod"/>
            </a:pPr>
            <a:r>
              <a:rPr lang="en-US" sz="800" u="sng" dirty="0">
                <a:solidFill>
                  <a:schemeClr val="tx2">
                    <a:lumMod val="75000"/>
                  </a:schemeClr>
                </a:solidFill>
                <a:hlinkClick r:id="rId9" action="ppaction://hlinksldjump"/>
              </a:rPr>
              <a:t>Reading Data</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rgbClr val="FFFF00"/>
                </a:solidFill>
              </a:rPr>
              <a:t>Preparation</a:t>
            </a:r>
          </a:p>
          <a:p>
            <a:pPr marL="228600" indent="-228600">
              <a:lnSpc>
                <a:spcPct val="200000"/>
              </a:lnSpc>
              <a:buFont typeface="+mj-lt"/>
              <a:buAutoNum type="arabicPeriod"/>
            </a:pPr>
            <a:r>
              <a:rPr lang="en-US" sz="800" u="sng" dirty="0">
                <a:solidFill>
                  <a:schemeClr val="tx2">
                    <a:lumMod val="75000"/>
                  </a:schemeClr>
                </a:solidFill>
                <a:hlinkClick r:id="rId10" action="ppaction://hlinksldjump"/>
              </a:rPr>
              <a:t>Parameters</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1" action="ppaction://hlinksldjump"/>
              </a:rPr>
              <a:t>One-mean 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2" action="ppaction://hlinksldjump"/>
              </a:rPr>
              <a:t>One-mean Map </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rPr>
              <a:t>Two-mean </a:t>
            </a:r>
            <a:r>
              <a:rPr lang="en-US" sz="800" u="sng" dirty="0">
                <a:solidFill>
                  <a:schemeClr val="tx2">
                    <a:lumMod val="75000"/>
                  </a:schemeClr>
                </a:solidFill>
                <a:hlinkClick r:id="rId13" action="ppaction://hlinksldjump"/>
              </a:rPr>
              <a:t>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4" action="ppaction://hlinksldjump"/>
              </a:rPr>
              <a:t>Scatterplot</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5" action="ppaction://hlinksldjump"/>
              </a:rPr>
              <a:t>Two-mean </a:t>
            </a:r>
            <a:r>
              <a:rPr lang="en-US" sz="800" u="sng" dirty="0" smtClean="0">
                <a:solidFill>
                  <a:schemeClr val="tx2">
                    <a:lumMod val="75000"/>
                  </a:schemeClr>
                </a:solidFill>
                <a:hlinkClick r:id="rId15" action="ppaction://hlinksldjump"/>
              </a:rPr>
              <a:t>Map</a:t>
            </a:r>
            <a:endParaRPr lang="en-US" sz="800" u="sng" dirty="0">
              <a:solidFill>
                <a:schemeClr val="tx2">
                  <a:lumMod val="75000"/>
                </a:schemeClr>
              </a:solidFill>
            </a:endParaRPr>
          </a:p>
          <a:p>
            <a:pPr marL="228600" indent="-228600">
              <a:lnSpc>
                <a:spcPct val="200000"/>
              </a:lnSpc>
              <a:buFont typeface="+mj-lt"/>
              <a:buAutoNum type="arabicPeriod"/>
            </a:pPr>
            <a:r>
              <a:rPr lang="en-US" sz="800" dirty="0">
                <a:hlinkClick r:id="rId16" action="ppaction://hlinksldjump"/>
              </a:rPr>
              <a:t>Legend Comparison</a:t>
            </a:r>
            <a:endParaRPr lang="en-US" sz="800" dirty="0"/>
          </a:p>
          <a:p>
            <a:pPr marL="228600" indent="-228600">
              <a:lnSpc>
                <a:spcPct val="200000"/>
              </a:lnSpc>
              <a:buFont typeface="+mj-lt"/>
              <a:buAutoNum type="arabicPeriod"/>
            </a:pPr>
            <a:r>
              <a:rPr lang="en-US" sz="800" u="sng" dirty="0" smtClean="0">
                <a:solidFill>
                  <a:schemeClr val="tx2">
                    <a:lumMod val="75000"/>
                  </a:schemeClr>
                </a:solidFill>
              </a:rPr>
              <a:t>A </a:t>
            </a:r>
            <a:r>
              <a:rPr lang="en-US" sz="800" u="sng" dirty="0">
                <a:solidFill>
                  <a:schemeClr val="tx2">
                    <a:lumMod val="75000"/>
                  </a:schemeClr>
                </a:solidFill>
              </a:rPr>
              <a:t>L</a:t>
            </a:r>
            <a:r>
              <a:rPr lang="en-US" sz="800" u="sng" dirty="0">
                <a:solidFill>
                  <a:schemeClr val="tx2">
                    <a:lumMod val="75000"/>
                  </a:schemeClr>
                </a:solidFill>
                <a:hlinkClick r:id="rId17" action="ppaction://hlinksldjump"/>
              </a:rPr>
              <a:t>ittle</a:t>
            </a:r>
            <a:r>
              <a:rPr lang="en-US" sz="800" u="sng" dirty="0">
                <a:solidFill>
                  <a:schemeClr val="tx2">
                    <a:lumMod val="75000"/>
                  </a:schemeClr>
                </a:solidFill>
              </a:rPr>
              <a:t> Taste</a:t>
            </a:r>
          </a:p>
          <a:p>
            <a:pPr marL="228600" indent="-228600">
              <a:lnSpc>
                <a:spcPct val="200000"/>
              </a:lnSpc>
              <a:buFont typeface="+mj-lt"/>
              <a:buAutoNum type="arabicPeriod"/>
            </a:pPr>
            <a:r>
              <a:rPr lang="en-US" sz="800" u="sng" dirty="0">
                <a:solidFill>
                  <a:schemeClr val="tx2">
                    <a:lumMod val="75000"/>
                  </a:schemeClr>
                </a:solidFill>
              </a:rPr>
              <a:t>More </a:t>
            </a:r>
            <a:r>
              <a:rPr lang="en-US" sz="800" u="sng" dirty="0">
                <a:solidFill>
                  <a:schemeClr val="tx2">
                    <a:lumMod val="75000"/>
                  </a:schemeClr>
                </a:solidFill>
                <a:hlinkClick r:id="rId17" action="ppaction://hlinksldjump"/>
              </a:rPr>
              <a:t>to</a:t>
            </a:r>
            <a:r>
              <a:rPr lang="en-US" sz="800" u="sng" dirty="0">
                <a:solidFill>
                  <a:schemeClr val="tx2">
                    <a:lumMod val="75000"/>
                  </a:schemeClr>
                </a:solidFill>
              </a:rPr>
              <a:t> be done</a:t>
            </a:r>
          </a:p>
          <a:p>
            <a:pPr marL="228600" indent="-228600">
              <a:lnSpc>
                <a:spcPct val="200000"/>
              </a:lnSpc>
              <a:buFont typeface="+mj-lt"/>
              <a:buAutoNum type="arabicPeriod"/>
            </a:pPr>
            <a:r>
              <a:rPr lang="en-US" sz="800" u="sng" dirty="0">
                <a:solidFill>
                  <a:schemeClr val="tx2">
                    <a:lumMod val="75000"/>
                  </a:schemeClr>
                </a:solidFill>
                <a:hlinkClick r:id="rId18" action="ppaction://hlinksldjump"/>
              </a:rPr>
              <a:t>The End</a:t>
            </a:r>
            <a:endParaRPr lang="en-US" sz="800" u="sng" dirty="0">
              <a:solidFill>
                <a:schemeClr val="tx2">
                  <a:lumMod val="75000"/>
                </a:schemeClr>
              </a:solidFill>
            </a:endParaRPr>
          </a:p>
        </p:txBody>
      </p:sp>
    </p:spTree>
    <p:extLst>
      <p:ext uri="{BB962C8B-B14F-4D97-AF65-F5344CB8AC3E}">
        <p14:creationId xmlns:p14="http://schemas.microsoft.com/office/powerpoint/2010/main" val="4080162111"/>
      </p:ext>
    </p:extLst>
  </p:cSld>
  <p:clrMapOvr>
    <a:masterClrMapping/>
  </p:clrMapOvr>
  <mc:AlternateContent xmlns:mc="http://schemas.openxmlformats.org/markup-compatibility/2006">
    <mc:Choice xmlns:p14="http://schemas.microsoft.com/office/powerpoint/2010/main" Requires="p14">
      <p:transition spd="slow" p14:dur="2000" advTm="82551"/>
    </mc:Choice>
    <mc:Fallback>
      <p:transition spd="slow" advTm="8255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2359485" y="284623"/>
            <a:ext cx="6241816" cy="510309"/>
          </a:xfrm>
        </p:spPr>
        <p:txBody>
          <a:bodyPr>
            <a:normAutofit fontScale="90000"/>
          </a:bodyPr>
          <a:lstStyle/>
          <a:p>
            <a:r>
              <a:rPr lang="en-US" dirty="0"/>
              <a:t>Parameters</a:t>
            </a:r>
            <a:endParaRPr lang="en-NZ" dirty="0"/>
          </a:p>
        </p:txBody>
      </p:sp>
      <p:sp>
        <p:nvSpPr>
          <p:cNvPr id="17" name="Text Placeholder 16"/>
          <p:cNvSpPr>
            <a:spLocks noGrp="1"/>
          </p:cNvSpPr>
          <p:nvPr>
            <p:ph type="body" sz="half" idx="2"/>
          </p:nvPr>
        </p:nvSpPr>
        <p:spPr>
          <a:xfrm>
            <a:off x="4585083" y="953693"/>
            <a:ext cx="6520579" cy="976707"/>
          </a:xfrm>
        </p:spPr>
        <p:txBody>
          <a:bodyPr>
            <a:noAutofit/>
          </a:bodyPr>
          <a:lstStyle/>
          <a:p>
            <a:pPr marL="285750" indent="-285750" algn="l">
              <a:buFont typeface="Arial" panose="020B0604020202020204" pitchFamily="34" charset="0"/>
              <a:buChar char="•"/>
            </a:pPr>
            <a:r>
              <a:rPr lang="en-US" sz="1400" dirty="0"/>
              <a:t>Select the number of </a:t>
            </a:r>
            <a:r>
              <a:rPr lang="en-US" sz="1400" dirty="0" smtClean="0"/>
              <a:t>intervals </a:t>
            </a:r>
            <a:r>
              <a:rPr lang="en-US" sz="1400" dirty="0"/>
              <a:t>which is used for:</a:t>
            </a:r>
          </a:p>
          <a:p>
            <a:pPr marL="742950" lvl="1" indent="-285750">
              <a:buFont typeface="+mj-lt"/>
              <a:buAutoNum type="arabicPeriod"/>
            </a:pPr>
            <a:r>
              <a:rPr lang="en-US" sz="1200" dirty="0"/>
              <a:t>Separating the full data.</a:t>
            </a:r>
          </a:p>
          <a:p>
            <a:pPr marL="742950" lvl="1" indent="-285750">
              <a:buFont typeface="+mj-lt"/>
              <a:buAutoNum type="arabicPeriod"/>
            </a:pPr>
            <a:r>
              <a:rPr lang="en-US" sz="1200" dirty="0"/>
              <a:t>Assigning color to each value.</a:t>
            </a:r>
          </a:p>
          <a:p>
            <a:pPr marL="285750" indent="-285750" algn="l">
              <a:buFont typeface="Arial" panose="020B0604020202020204" pitchFamily="34" charset="0"/>
              <a:buChar char="•"/>
            </a:pPr>
            <a:endParaRPr lang="en-US" sz="1400" dirty="0"/>
          </a:p>
        </p:txBody>
      </p:sp>
      <p:pic>
        <p:nvPicPr>
          <p:cNvPr id="6" name="Picture 5"/>
          <p:cNvPicPr>
            <a:picLocks noChangeAspect="1"/>
          </p:cNvPicPr>
          <p:nvPr/>
        </p:nvPicPr>
        <p:blipFill rotWithShape="1">
          <a:blip r:embed="rId3"/>
          <a:srcRect l="1988" t="32176" r="77400" b="34729"/>
          <a:stretch/>
        </p:blipFill>
        <p:spPr>
          <a:xfrm>
            <a:off x="1750645" y="4258152"/>
            <a:ext cx="2158074" cy="2165684"/>
          </a:xfrm>
          <a:prstGeom prst="rect">
            <a:avLst/>
          </a:prstGeom>
        </p:spPr>
      </p:pic>
      <p:sp>
        <p:nvSpPr>
          <p:cNvPr id="7" name="Text Placeholder 16"/>
          <p:cNvSpPr txBox="1">
            <a:spLocks/>
          </p:cNvSpPr>
          <p:nvPr/>
        </p:nvSpPr>
        <p:spPr>
          <a:xfrm>
            <a:off x="4585082" y="2429371"/>
            <a:ext cx="6520579" cy="976707"/>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285750" indent="-285750" algn="l">
              <a:buFont typeface="Arial" panose="020B0604020202020204" pitchFamily="34" charset="0"/>
              <a:buChar char="•"/>
            </a:pPr>
            <a:r>
              <a:rPr lang="en-US" sz="1400" dirty="0"/>
              <a:t>Select the interval </a:t>
            </a:r>
            <a:r>
              <a:rPr lang="en-US" sz="1400" dirty="0" smtClean="0"/>
              <a:t>style which </a:t>
            </a:r>
            <a:r>
              <a:rPr lang="en-US" sz="1400" dirty="0"/>
              <a:t>is used for:</a:t>
            </a:r>
          </a:p>
          <a:p>
            <a:pPr marL="742950" lvl="1" indent="-285750">
              <a:buFont typeface="+mj-lt"/>
              <a:buAutoNum type="arabicPeriod"/>
            </a:pPr>
            <a:r>
              <a:rPr lang="en-US" sz="1200" dirty="0"/>
              <a:t>Separating the full data.</a:t>
            </a:r>
          </a:p>
          <a:p>
            <a:pPr marL="742950" lvl="1" indent="-285750">
              <a:buFont typeface="+mj-lt"/>
              <a:buAutoNum type="arabicPeriod"/>
            </a:pPr>
            <a:r>
              <a:rPr lang="en-US" sz="1200" dirty="0"/>
              <a:t>Assigning color to each value.</a:t>
            </a:r>
          </a:p>
        </p:txBody>
      </p:sp>
      <p:sp>
        <p:nvSpPr>
          <p:cNvPr id="10" name="Text Placeholder 16"/>
          <p:cNvSpPr txBox="1">
            <a:spLocks/>
          </p:cNvSpPr>
          <p:nvPr/>
        </p:nvSpPr>
        <p:spPr>
          <a:xfrm>
            <a:off x="4585082" y="4461352"/>
            <a:ext cx="6520579" cy="976707"/>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285750" indent="-285750" algn="l">
              <a:buFont typeface="Arial" panose="020B0604020202020204" pitchFamily="34" charset="0"/>
              <a:buChar char="•"/>
            </a:pPr>
            <a:r>
              <a:rPr lang="en-US" sz="1400" dirty="0"/>
              <a:t>Select one travel mean to view, OR</a:t>
            </a:r>
          </a:p>
          <a:p>
            <a:pPr marL="285750" indent="-285750" algn="l">
              <a:buFont typeface="Arial" panose="020B0604020202020204" pitchFamily="34" charset="0"/>
              <a:buChar char="•"/>
            </a:pPr>
            <a:r>
              <a:rPr lang="en-US" sz="1400" dirty="0"/>
              <a:t>Select two travel means to compare.</a:t>
            </a:r>
          </a:p>
        </p:txBody>
      </p:sp>
      <p:pic>
        <p:nvPicPr>
          <p:cNvPr id="2" name="Picture 1"/>
          <p:cNvPicPr>
            <a:picLocks noChangeAspect="1"/>
          </p:cNvPicPr>
          <p:nvPr/>
        </p:nvPicPr>
        <p:blipFill rotWithShape="1">
          <a:blip r:embed="rId4"/>
          <a:srcRect l="27500" t="22455" r="59825" b="60352"/>
          <a:stretch/>
        </p:blipFill>
        <p:spPr>
          <a:xfrm>
            <a:off x="1750645" y="2145977"/>
            <a:ext cx="2130811" cy="1806397"/>
          </a:xfrm>
          <a:prstGeom prst="rect">
            <a:avLst/>
          </a:prstGeom>
        </p:spPr>
      </p:pic>
      <p:sp>
        <p:nvSpPr>
          <p:cNvPr id="11" name="TextBox 10"/>
          <p:cNvSpPr txBox="1"/>
          <p:nvPr/>
        </p:nvSpPr>
        <p:spPr>
          <a:xfrm>
            <a:off x="221091" y="1259820"/>
            <a:ext cx="1393105" cy="4308872"/>
          </a:xfrm>
          <a:prstGeom prst="rect">
            <a:avLst/>
          </a:prstGeom>
          <a:noFill/>
        </p:spPr>
        <p:txBody>
          <a:bodyPr wrap="square" rtlCol="0">
            <a:spAutoFit/>
          </a:bodyPr>
          <a:lstStyle/>
          <a:p>
            <a:r>
              <a:rPr lang="en-US" sz="900" b="1" dirty="0">
                <a:solidFill>
                  <a:schemeClr val="accent3">
                    <a:lumMod val="40000"/>
                    <a:lumOff val="60000"/>
                  </a:schemeClr>
                </a:solidFill>
              </a:rPr>
              <a:t>Outline</a:t>
            </a:r>
          </a:p>
          <a:p>
            <a:endParaRPr lang="en-NZ" sz="9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5" action="ppaction://hlinksldjump"/>
              </a:rPr>
              <a:t>Motivation</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rPr>
              <a:t>An E</a:t>
            </a:r>
            <a:r>
              <a:rPr lang="en-US" sz="800" u="sng" dirty="0">
                <a:solidFill>
                  <a:schemeClr val="tx2">
                    <a:lumMod val="75000"/>
                  </a:schemeClr>
                </a:solidFill>
                <a:hlinkClick r:id="rId6" action="ppaction://hlinksldjump"/>
              </a:rPr>
              <a:t>xample</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7" action="ppaction://hlinksldjump"/>
              </a:rPr>
              <a:t>Background</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8" action="ppaction://hlinksldjump"/>
              </a:rPr>
              <a:t>Concept</a:t>
            </a:r>
            <a:r>
              <a:rPr lang="en-US" sz="800" u="sng" dirty="0">
                <a:solidFill>
                  <a:schemeClr val="tx2">
                    <a:lumMod val="75000"/>
                  </a:schemeClr>
                </a:solidFill>
              </a:rPr>
              <a:t> of the app</a:t>
            </a:r>
          </a:p>
          <a:p>
            <a:pPr marL="228600" indent="-228600">
              <a:lnSpc>
                <a:spcPct val="200000"/>
              </a:lnSpc>
              <a:buFont typeface="+mj-lt"/>
              <a:buAutoNum type="arabicPeriod"/>
            </a:pPr>
            <a:r>
              <a:rPr lang="en-US" sz="800" u="sng" dirty="0">
                <a:solidFill>
                  <a:schemeClr val="tx2">
                    <a:lumMod val="75000"/>
                  </a:schemeClr>
                </a:solidFill>
                <a:hlinkClick r:id="rId9" action="ppaction://hlinksldjump"/>
              </a:rPr>
              <a:t>Reading Data</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0" action="ppaction://hlinksldjump"/>
              </a:rPr>
              <a:t>Preparation</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rgbClr val="FFFF00"/>
                </a:solidFill>
              </a:rPr>
              <a:t>Parameters</a:t>
            </a:r>
          </a:p>
          <a:p>
            <a:pPr marL="228600" indent="-228600">
              <a:lnSpc>
                <a:spcPct val="200000"/>
              </a:lnSpc>
              <a:buFont typeface="+mj-lt"/>
              <a:buAutoNum type="arabicPeriod"/>
            </a:pPr>
            <a:r>
              <a:rPr lang="en-US" sz="800" u="sng" dirty="0">
                <a:solidFill>
                  <a:schemeClr val="tx2">
                    <a:lumMod val="75000"/>
                  </a:schemeClr>
                </a:solidFill>
                <a:hlinkClick r:id="rId11" action="ppaction://hlinksldjump"/>
              </a:rPr>
              <a:t>One-mean 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2" action="ppaction://hlinksldjump"/>
              </a:rPr>
              <a:t>One-mean Map </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rPr>
              <a:t>Two-mean </a:t>
            </a:r>
            <a:r>
              <a:rPr lang="en-US" sz="800" u="sng" dirty="0">
                <a:solidFill>
                  <a:schemeClr val="tx2">
                    <a:lumMod val="75000"/>
                  </a:schemeClr>
                </a:solidFill>
                <a:hlinkClick r:id="rId13" action="ppaction://hlinksldjump"/>
              </a:rPr>
              <a:t>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4" action="ppaction://hlinksldjump"/>
              </a:rPr>
              <a:t>Scatterplot</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5" action="ppaction://hlinksldjump"/>
              </a:rPr>
              <a:t>Two-mean </a:t>
            </a:r>
            <a:r>
              <a:rPr lang="en-US" sz="800" u="sng" dirty="0" smtClean="0">
                <a:solidFill>
                  <a:schemeClr val="tx2">
                    <a:lumMod val="75000"/>
                  </a:schemeClr>
                </a:solidFill>
                <a:hlinkClick r:id="rId15" action="ppaction://hlinksldjump"/>
              </a:rPr>
              <a:t>Map</a:t>
            </a:r>
            <a:endParaRPr lang="en-US" sz="800" u="sng" dirty="0">
              <a:solidFill>
                <a:schemeClr val="tx2">
                  <a:lumMod val="75000"/>
                </a:schemeClr>
              </a:solidFill>
            </a:endParaRPr>
          </a:p>
          <a:p>
            <a:pPr marL="228600" indent="-228600">
              <a:lnSpc>
                <a:spcPct val="200000"/>
              </a:lnSpc>
              <a:buFont typeface="+mj-lt"/>
              <a:buAutoNum type="arabicPeriod"/>
            </a:pPr>
            <a:r>
              <a:rPr lang="en-US" sz="800" dirty="0">
                <a:hlinkClick r:id="rId16" action="ppaction://hlinksldjump"/>
              </a:rPr>
              <a:t>Legend Comparison</a:t>
            </a:r>
            <a:endParaRPr lang="en-US" sz="800" dirty="0"/>
          </a:p>
          <a:p>
            <a:pPr marL="228600" indent="-228600">
              <a:lnSpc>
                <a:spcPct val="200000"/>
              </a:lnSpc>
              <a:buFont typeface="+mj-lt"/>
              <a:buAutoNum type="arabicPeriod"/>
            </a:pPr>
            <a:r>
              <a:rPr lang="en-US" sz="800" u="sng" dirty="0" smtClean="0">
                <a:solidFill>
                  <a:schemeClr val="tx2">
                    <a:lumMod val="75000"/>
                  </a:schemeClr>
                </a:solidFill>
              </a:rPr>
              <a:t>A </a:t>
            </a:r>
            <a:r>
              <a:rPr lang="en-US" sz="800" u="sng" dirty="0">
                <a:solidFill>
                  <a:schemeClr val="tx2">
                    <a:lumMod val="75000"/>
                  </a:schemeClr>
                </a:solidFill>
              </a:rPr>
              <a:t>L</a:t>
            </a:r>
            <a:r>
              <a:rPr lang="en-US" sz="800" u="sng" dirty="0">
                <a:solidFill>
                  <a:schemeClr val="tx2">
                    <a:lumMod val="75000"/>
                  </a:schemeClr>
                </a:solidFill>
                <a:hlinkClick r:id="rId16" action="ppaction://hlinksldjump"/>
              </a:rPr>
              <a:t>ittle</a:t>
            </a:r>
            <a:r>
              <a:rPr lang="en-US" sz="800" u="sng" dirty="0">
                <a:solidFill>
                  <a:schemeClr val="tx2">
                    <a:lumMod val="75000"/>
                  </a:schemeClr>
                </a:solidFill>
              </a:rPr>
              <a:t> Taste</a:t>
            </a:r>
          </a:p>
          <a:p>
            <a:pPr marL="228600" indent="-228600">
              <a:lnSpc>
                <a:spcPct val="200000"/>
              </a:lnSpc>
              <a:buFont typeface="+mj-lt"/>
              <a:buAutoNum type="arabicPeriod"/>
            </a:pPr>
            <a:r>
              <a:rPr lang="en-US" sz="800" u="sng" dirty="0">
                <a:solidFill>
                  <a:schemeClr val="tx2">
                    <a:lumMod val="75000"/>
                  </a:schemeClr>
                </a:solidFill>
              </a:rPr>
              <a:t>More </a:t>
            </a:r>
            <a:r>
              <a:rPr lang="en-US" sz="800" u="sng" dirty="0">
                <a:solidFill>
                  <a:schemeClr val="tx2">
                    <a:lumMod val="75000"/>
                  </a:schemeClr>
                </a:solidFill>
                <a:hlinkClick r:id="rId16" action="ppaction://hlinksldjump"/>
              </a:rPr>
              <a:t>to</a:t>
            </a:r>
            <a:r>
              <a:rPr lang="en-US" sz="800" u="sng" dirty="0">
                <a:solidFill>
                  <a:schemeClr val="tx2">
                    <a:lumMod val="75000"/>
                  </a:schemeClr>
                </a:solidFill>
              </a:rPr>
              <a:t> be done</a:t>
            </a:r>
          </a:p>
          <a:p>
            <a:pPr marL="228600" indent="-228600">
              <a:lnSpc>
                <a:spcPct val="200000"/>
              </a:lnSpc>
              <a:buFont typeface="+mj-lt"/>
              <a:buAutoNum type="arabicPeriod"/>
            </a:pPr>
            <a:r>
              <a:rPr lang="en-US" sz="800" u="sng" dirty="0">
                <a:solidFill>
                  <a:schemeClr val="tx2">
                    <a:lumMod val="75000"/>
                  </a:schemeClr>
                </a:solidFill>
                <a:hlinkClick r:id="rId17" action="ppaction://hlinksldjump"/>
              </a:rPr>
              <a:t>The End</a:t>
            </a:r>
            <a:endParaRPr lang="en-US" sz="800" u="sng" dirty="0">
              <a:solidFill>
                <a:schemeClr val="tx2">
                  <a:lumMod val="75000"/>
                </a:schemeClr>
              </a:solidFill>
            </a:endParaRPr>
          </a:p>
        </p:txBody>
      </p:sp>
      <p:pic>
        <p:nvPicPr>
          <p:cNvPr id="4" name="Picture 3" descr="C:/Users/Josh/Desktop/InteractiveMap_Release - Shiny"/>
          <p:cNvPicPr>
            <a:picLocks noChangeAspect="1"/>
          </p:cNvPicPr>
          <p:nvPr/>
        </p:nvPicPr>
        <p:blipFill rotWithShape="1">
          <a:blip r:embed="rId18"/>
          <a:srcRect l="4994" t="18345" r="69416" b="69444"/>
          <a:stretch/>
        </p:blipFill>
        <p:spPr>
          <a:xfrm>
            <a:off x="1750645" y="953693"/>
            <a:ext cx="2460265" cy="886506"/>
          </a:xfrm>
          <a:prstGeom prst="rect">
            <a:avLst/>
          </a:prstGeom>
        </p:spPr>
      </p:pic>
    </p:spTree>
    <p:extLst>
      <p:ext uri="{BB962C8B-B14F-4D97-AF65-F5344CB8AC3E}">
        <p14:creationId xmlns:p14="http://schemas.microsoft.com/office/powerpoint/2010/main" val="168541560"/>
      </p:ext>
    </p:extLst>
  </p:cSld>
  <p:clrMapOvr>
    <a:masterClrMapping/>
  </p:clrMapOvr>
  <mc:AlternateContent xmlns:mc="http://schemas.openxmlformats.org/markup-compatibility/2006">
    <mc:Choice xmlns:p14="http://schemas.microsoft.com/office/powerpoint/2010/main" Requires="p14">
      <p:transition spd="slow" p14:dur="2000" advTm="116931"/>
    </mc:Choice>
    <mc:Fallback>
      <p:transition spd="slow" advTm="11693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2359485" y="284623"/>
            <a:ext cx="6241816" cy="510309"/>
          </a:xfrm>
        </p:spPr>
        <p:txBody>
          <a:bodyPr>
            <a:normAutofit fontScale="90000"/>
          </a:bodyPr>
          <a:lstStyle/>
          <a:p>
            <a:r>
              <a:rPr lang="en-US" dirty="0"/>
              <a:t>One-mean table</a:t>
            </a:r>
            <a:endParaRPr lang="en-NZ" dirty="0"/>
          </a:p>
        </p:txBody>
      </p:sp>
      <p:sp>
        <p:nvSpPr>
          <p:cNvPr id="17" name="Text Placeholder 16"/>
          <p:cNvSpPr>
            <a:spLocks noGrp="1"/>
          </p:cNvSpPr>
          <p:nvPr>
            <p:ph type="body" sz="half" idx="2"/>
          </p:nvPr>
        </p:nvSpPr>
        <p:spPr>
          <a:xfrm>
            <a:off x="9311318" y="1160024"/>
            <a:ext cx="2676579" cy="4544290"/>
          </a:xfrm>
        </p:spPr>
        <p:txBody>
          <a:bodyPr>
            <a:noAutofit/>
          </a:bodyPr>
          <a:lstStyle/>
          <a:p>
            <a:pPr marL="285750" indent="-285750" algn="l">
              <a:buFont typeface="Arial" panose="020B0604020202020204" pitchFamily="34" charset="0"/>
              <a:buChar char="•"/>
            </a:pPr>
            <a:r>
              <a:rPr lang="en-US" sz="1400" dirty="0"/>
              <a:t>Selecting the subset of the source dataset. </a:t>
            </a: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r>
              <a:rPr lang="en-US" sz="1400" dirty="0"/>
              <a:t>Mainly using Shiny package for User Interface building.</a:t>
            </a: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r>
              <a:rPr lang="en-US" sz="1400" dirty="0" smtClean="0"/>
              <a:t>Detailed information is shown.</a:t>
            </a:r>
          </a:p>
          <a:p>
            <a:pPr marL="285750" indent="-285750" algn="l">
              <a:buFont typeface="Arial" panose="020B0604020202020204" pitchFamily="34" charset="0"/>
              <a:buChar char="•"/>
            </a:pPr>
            <a:endParaRPr lang="en-US" sz="1400" dirty="0" smtClean="0"/>
          </a:p>
          <a:p>
            <a:pPr marL="285750" indent="-285750" algn="l">
              <a:buFont typeface="Arial" panose="020B0604020202020204" pitchFamily="34" charset="0"/>
              <a:buChar char="•"/>
            </a:pPr>
            <a:r>
              <a:rPr lang="en-US" sz="1400" dirty="0" smtClean="0"/>
              <a:t>Not much visualization.</a:t>
            </a:r>
            <a:endParaRPr lang="en-US" sz="1400" dirty="0"/>
          </a:p>
        </p:txBody>
      </p:sp>
      <p:sp>
        <p:nvSpPr>
          <p:cNvPr id="6" name="TextBox 5"/>
          <p:cNvSpPr txBox="1"/>
          <p:nvPr/>
        </p:nvSpPr>
        <p:spPr>
          <a:xfrm>
            <a:off x="221091" y="1259820"/>
            <a:ext cx="1393105" cy="4308872"/>
          </a:xfrm>
          <a:prstGeom prst="rect">
            <a:avLst/>
          </a:prstGeom>
          <a:noFill/>
        </p:spPr>
        <p:txBody>
          <a:bodyPr wrap="square" rtlCol="0">
            <a:spAutoFit/>
          </a:bodyPr>
          <a:lstStyle/>
          <a:p>
            <a:r>
              <a:rPr lang="en-US" sz="900" b="1" dirty="0">
                <a:solidFill>
                  <a:schemeClr val="accent3">
                    <a:lumMod val="40000"/>
                    <a:lumOff val="60000"/>
                  </a:schemeClr>
                </a:solidFill>
              </a:rPr>
              <a:t>Outline</a:t>
            </a:r>
          </a:p>
          <a:p>
            <a:endParaRPr lang="en-NZ" sz="9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3" action="ppaction://hlinksldjump"/>
              </a:rPr>
              <a:t>Motivation</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rPr>
              <a:t>An E</a:t>
            </a:r>
            <a:r>
              <a:rPr lang="en-US" sz="800" u="sng" dirty="0">
                <a:solidFill>
                  <a:schemeClr val="tx2">
                    <a:lumMod val="75000"/>
                  </a:schemeClr>
                </a:solidFill>
                <a:hlinkClick r:id="rId4" action="ppaction://hlinksldjump"/>
              </a:rPr>
              <a:t>xample</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5" action="ppaction://hlinksldjump"/>
              </a:rPr>
              <a:t>Background</a:t>
            </a:r>
            <a:endParaRPr lang="en-US" sz="800" u="sng" dirty="0">
              <a:solidFill>
                <a:schemeClr val="tx2">
                  <a:lumMod val="75000"/>
                </a:schemeClr>
              </a:solidFill>
            </a:endParaRPr>
          </a:p>
          <a:p>
            <a:pPr marL="228600" indent="-228600">
              <a:lnSpc>
                <a:spcPct val="200000"/>
              </a:lnSpc>
              <a:buAutoNum type="arabicPeriod"/>
            </a:pPr>
            <a:r>
              <a:rPr lang="en-US" sz="800" u="sng" dirty="0">
                <a:solidFill>
                  <a:schemeClr val="tx2">
                    <a:lumMod val="75000"/>
                  </a:schemeClr>
                </a:solidFill>
                <a:hlinkClick r:id="rId6" action="ppaction://hlinksldjump"/>
              </a:rPr>
              <a:t>Concept</a:t>
            </a:r>
            <a:r>
              <a:rPr lang="en-US" sz="800" u="sng" dirty="0">
                <a:solidFill>
                  <a:schemeClr val="tx2">
                    <a:lumMod val="75000"/>
                  </a:schemeClr>
                </a:solidFill>
              </a:rPr>
              <a:t> of the app</a:t>
            </a:r>
          </a:p>
          <a:p>
            <a:pPr marL="228600" indent="-228600">
              <a:lnSpc>
                <a:spcPct val="200000"/>
              </a:lnSpc>
              <a:buFont typeface="+mj-lt"/>
              <a:buAutoNum type="arabicPeriod"/>
            </a:pPr>
            <a:r>
              <a:rPr lang="en-US" sz="800" u="sng" dirty="0">
                <a:solidFill>
                  <a:schemeClr val="tx2">
                    <a:lumMod val="75000"/>
                  </a:schemeClr>
                </a:solidFill>
                <a:hlinkClick r:id="rId7" action="ppaction://hlinksldjump"/>
              </a:rPr>
              <a:t>Reading Data</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8" action="ppaction://hlinksldjump"/>
              </a:rPr>
              <a:t>Preparation</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9" action="ppaction://hlinksldjump"/>
              </a:rPr>
              <a:t>Parameters</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rgbClr val="FFFF00"/>
                </a:solidFill>
              </a:rPr>
              <a:t>One-mean Table</a:t>
            </a:r>
          </a:p>
          <a:p>
            <a:pPr marL="228600" indent="-228600">
              <a:lnSpc>
                <a:spcPct val="200000"/>
              </a:lnSpc>
              <a:buFont typeface="+mj-lt"/>
              <a:buAutoNum type="arabicPeriod"/>
            </a:pPr>
            <a:r>
              <a:rPr lang="en-US" sz="800" u="sng" dirty="0">
                <a:solidFill>
                  <a:schemeClr val="tx2">
                    <a:lumMod val="75000"/>
                  </a:schemeClr>
                </a:solidFill>
                <a:hlinkClick r:id="rId10" action="ppaction://hlinksldjump"/>
              </a:rPr>
              <a:t>One-mean Map </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rPr>
              <a:t>Two-mean </a:t>
            </a:r>
            <a:r>
              <a:rPr lang="en-US" sz="800" u="sng" dirty="0">
                <a:solidFill>
                  <a:schemeClr val="tx2">
                    <a:lumMod val="75000"/>
                  </a:schemeClr>
                </a:solidFill>
                <a:hlinkClick r:id="rId11" action="ppaction://hlinksldjump"/>
              </a:rPr>
              <a:t>Table</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2" action="ppaction://hlinksldjump"/>
              </a:rPr>
              <a:t>Scatterplot</a:t>
            </a:r>
            <a:endParaRPr lang="en-US" sz="800" u="sng" dirty="0">
              <a:solidFill>
                <a:schemeClr val="tx2">
                  <a:lumMod val="75000"/>
                </a:schemeClr>
              </a:solidFill>
            </a:endParaRPr>
          </a:p>
          <a:p>
            <a:pPr marL="228600" indent="-228600">
              <a:lnSpc>
                <a:spcPct val="200000"/>
              </a:lnSpc>
              <a:buFont typeface="+mj-lt"/>
              <a:buAutoNum type="arabicPeriod"/>
            </a:pPr>
            <a:r>
              <a:rPr lang="en-US" sz="800" u="sng" dirty="0">
                <a:solidFill>
                  <a:schemeClr val="tx2">
                    <a:lumMod val="75000"/>
                  </a:schemeClr>
                </a:solidFill>
                <a:hlinkClick r:id="rId13" action="ppaction://hlinksldjump"/>
              </a:rPr>
              <a:t>Two-mean </a:t>
            </a:r>
            <a:r>
              <a:rPr lang="en-US" sz="800" u="sng" dirty="0" smtClean="0">
                <a:solidFill>
                  <a:schemeClr val="tx2">
                    <a:lumMod val="75000"/>
                  </a:schemeClr>
                </a:solidFill>
                <a:hlinkClick r:id="rId13" action="ppaction://hlinksldjump"/>
              </a:rPr>
              <a:t>Map</a:t>
            </a:r>
            <a:endParaRPr lang="en-US" sz="800" u="sng" dirty="0">
              <a:solidFill>
                <a:schemeClr val="tx2">
                  <a:lumMod val="75000"/>
                </a:schemeClr>
              </a:solidFill>
            </a:endParaRPr>
          </a:p>
          <a:p>
            <a:pPr marL="228600" indent="-228600">
              <a:lnSpc>
                <a:spcPct val="200000"/>
              </a:lnSpc>
              <a:buFont typeface="+mj-lt"/>
              <a:buAutoNum type="arabicPeriod"/>
            </a:pPr>
            <a:r>
              <a:rPr lang="en-US" sz="800" dirty="0">
                <a:hlinkClick r:id="rId14" action="ppaction://hlinksldjump"/>
              </a:rPr>
              <a:t>Legend Comparison</a:t>
            </a:r>
            <a:endParaRPr lang="en-US" sz="800" dirty="0"/>
          </a:p>
          <a:p>
            <a:pPr marL="228600" indent="-228600">
              <a:lnSpc>
                <a:spcPct val="200000"/>
              </a:lnSpc>
              <a:buFont typeface="+mj-lt"/>
              <a:buAutoNum type="arabicPeriod"/>
            </a:pPr>
            <a:r>
              <a:rPr lang="en-US" sz="800" u="sng" dirty="0" smtClean="0">
                <a:solidFill>
                  <a:schemeClr val="tx2">
                    <a:lumMod val="75000"/>
                  </a:schemeClr>
                </a:solidFill>
              </a:rPr>
              <a:t>A </a:t>
            </a:r>
            <a:r>
              <a:rPr lang="en-US" sz="800" u="sng" dirty="0">
                <a:solidFill>
                  <a:schemeClr val="tx2">
                    <a:lumMod val="75000"/>
                  </a:schemeClr>
                </a:solidFill>
              </a:rPr>
              <a:t>L</a:t>
            </a:r>
            <a:r>
              <a:rPr lang="en-US" sz="800" u="sng" dirty="0">
                <a:solidFill>
                  <a:schemeClr val="tx2">
                    <a:lumMod val="75000"/>
                  </a:schemeClr>
                </a:solidFill>
                <a:hlinkClick r:id="rId14" action="ppaction://hlinksldjump"/>
              </a:rPr>
              <a:t>ittle</a:t>
            </a:r>
            <a:r>
              <a:rPr lang="en-US" sz="800" u="sng" dirty="0">
                <a:solidFill>
                  <a:schemeClr val="tx2">
                    <a:lumMod val="75000"/>
                  </a:schemeClr>
                </a:solidFill>
              </a:rPr>
              <a:t> Taste</a:t>
            </a:r>
          </a:p>
          <a:p>
            <a:pPr marL="228600" indent="-228600">
              <a:lnSpc>
                <a:spcPct val="200000"/>
              </a:lnSpc>
              <a:buFont typeface="+mj-lt"/>
              <a:buAutoNum type="arabicPeriod"/>
            </a:pPr>
            <a:r>
              <a:rPr lang="en-US" sz="800" u="sng" dirty="0">
                <a:solidFill>
                  <a:schemeClr val="tx2">
                    <a:lumMod val="75000"/>
                  </a:schemeClr>
                </a:solidFill>
              </a:rPr>
              <a:t>More </a:t>
            </a:r>
            <a:r>
              <a:rPr lang="en-US" sz="800" u="sng" dirty="0">
                <a:solidFill>
                  <a:schemeClr val="tx2">
                    <a:lumMod val="75000"/>
                  </a:schemeClr>
                </a:solidFill>
                <a:hlinkClick r:id="rId14" action="ppaction://hlinksldjump"/>
              </a:rPr>
              <a:t>to</a:t>
            </a:r>
            <a:r>
              <a:rPr lang="en-US" sz="800" u="sng" dirty="0">
                <a:solidFill>
                  <a:schemeClr val="tx2">
                    <a:lumMod val="75000"/>
                  </a:schemeClr>
                </a:solidFill>
              </a:rPr>
              <a:t> be done</a:t>
            </a:r>
          </a:p>
          <a:p>
            <a:pPr marL="228600" indent="-228600">
              <a:lnSpc>
                <a:spcPct val="200000"/>
              </a:lnSpc>
              <a:buFont typeface="+mj-lt"/>
              <a:buAutoNum type="arabicPeriod"/>
            </a:pPr>
            <a:r>
              <a:rPr lang="en-US" sz="800" u="sng" dirty="0">
                <a:solidFill>
                  <a:schemeClr val="tx2">
                    <a:lumMod val="75000"/>
                  </a:schemeClr>
                </a:solidFill>
                <a:hlinkClick r:id="rId15" action="ppaction://hlinksldjump"/>
              </a:rPr>
              <a:t>The End</a:t>
            </a:r>
            <a:endParaRPr lang="en-US" sz="800" u="sng" dirty="0">
              <a:solidFill>
                <a:schemeClr val="tx2">
                  <a:lumMod val="75000"/>
                </a:schemeClr>
              </a:solidFill>
            </a:endParaRPr>
          </a:p>
        </p:txBody>
      </p:sp>
      <p:pic>
        <p:nvPicPr>
          <p:cNvPr id="2" name="Picture 1" descr="Screen Clipping"/>
          <p:cNvPicPr>
            <a:picLocks noChangeAspect="1"/>
          </p:cNvPicPr>
          <p:nvPr/>
        </p:nvPicPr>
        <p:blipFill>
          <a:blip r:embed="rId16"/>
          <a:stretch>
            <a:fillRect/>
          </a:stretch>
        </p:blipFill>
        <p:spPr>
          <a:xfrm>
            <a:off x="1614196" y="1160024"/>
            <a:ext cx="7446677" cy="4788834"/>
          </a:xfrm>
          <a:prstGeom prst="rect">
            <a:avLst/>
          </a:prstGeom>
        </p:spPr>
      </p:pic>
    </p:spTree>
    <p:extLst>
      <p:ext uri="{BB962C8B-B14F-4D97-AF65-F5344CB8AC3E}">
        <p14:creationId xmlns:p14="http://schemas.microsoft.com/office/powerpoint/2010/main" val="2189548846"/>
      </p:ext>
    </p:extLst>
  </p:cSld>
  <p:clrMapOvr>
    <a:masterClrMapping/>
  </p:clrMapOvr>
  <mc:AlternateContent xmlns:mc="http://schemas.openxmlformats.org/markup-compatibility/2006">
    <mc:Choice xmlns:p14="http://schemas.microsoft.com/office/powerpoint/2010/main" Requires="p14">
      <p:transition spd="slow" p14:dur="2000" advTm="71290"/>
    </mc:Choice>
    <mc:Fallback>
      <p:transition spd="slow" advTm="7129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6.4"/>
</p:tagLst>
</file>

<file path=ppt/tags/tag2.xml><?xml version="1.0" encoding="utf-8"?>
<p:tagLst xmlns:a="http://schemas.openxmlformats.org/drawingml/2006/main" xmlns:r="http://schemas.openxmlformats.org/officeDocument/2006/relationships" xmlns:p="http://schemas.openxmlformats.org/presentationml/2006/main">
  <p:tag name="TIMING" val="|2.3|0.7"/>
</p:tagLst>
</file>

<file path=ppt/tags/tag3.xml><?xml version="1.0" encoding="utf-8"?>
<p:tagLst xmlns:a="http://schemas.openxmlformats.org/drawingml/2006/main" xmlns:r="http://schemas.openxmlformats.org/officeDocument/2006/relationships" xmlns:p="http://schemas.openxmlformats.org/presentationml/2006/main">
  <p:tag name="TIMING" val="|2.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2431</TotalTime>
  <Words>1893</Words>
  <Application>Microsoft Office PowerPoint</Application>
  <PresentationFormat>Widescreen</PresentationFormat>
  <Paragraphs>553</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Bookman Old Style</vt:lpstr>
      <vt:lpstr>Calibri</vt:lpstr>
      <vt:lpstr>Rockwell</vt:lpstr>
      <vt:lpstr>Wingdings</vt:lpstr>
      <vt:lpstr>Damask</vt:lpstr>
      <vt:lpstr>A Tour to Statistically Informed Interactive Maps</vt:lpstr>
      <vt:lpstr>Motivation</vt:lpstr>
      <vt:lpstr>An example</vt:lpstr>
      <vt:lpstr>Background</vt:lpstr>
      <vt:lpstr>Concept of the app</vt:lpstr>
      <vt:lpstr>Reading data</vt:lpstr>
      <vt:lpstr>preparation</vt:lpstr>
      <vt:lpstr>Parameters</vt:lpstr>
      <vt:lpstr>One-mean table</vt:lpstr>
      <vt:lpstr>One-mean map</vt:lpstr>
      <vt:lpstr>Two-mean table</vt:lpstr>
      <vt:lpstr>Scatterplot</vt:lpstr>
      <vt:lpstr>Two-mean map</vt:lpstr>
      <vt:lpstr>Legend comparison</vt:lpstr>
      <vt:lpstr>A little taste</vt:lpstr>
      <vt:lpstr>More to be done</vt:lpstr>
      <vt:lpstr>Hope you enjoyed it and 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Map</dc:title>
  <dc:creator>Carina Zheng</dc:creator>
  <cp:lastModifiedBy>Carina Zheng</cp:lastModifiedBy>
  <cp:revision>223</cp:revision>
  <dcterms:created xsi:type="dcterms:W3CDTF">2016-02-01T05:17:34Z</dcterms:created>
  <dcterms:modified xsi:type="dcterms:W3CDTF">2016-02-17T21:01:50Z</dcterms:modified>
</cp:coreProperties>
</file>